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</p:sldMasterIdLst>
  <p:notesMasterIdLst>
    <p:notesMasterId r:id="rId68"/>
  </p:notesMasterIdLst>
  <p:handoutMasterIdLst>
    <p:handoutMasterId r:id="rId69"/>
  </p:handoutMasterIdLst>
  <p:sldIdLst>
    <p:sldId id="893" r:id="rId3"/>
    <p:sldId id="887" r:id="rId4"/>
    <p:sldId id="892" r:id="rId5"/>
    <p:sldId id="878" r:id="rId6"/>
    <p:sldId id="877" r:id="rId7"/>
    <p:sldId id="882" r:id="rId8"/>
    <p:sldId id="839" r:id="rId9"/>
    <p:sldId id="840" r:id="rId10"/>
    <p:sldId id="888" r:id="rId11"/>
    <p:sldId id="802" r:id="rId12"/>
    <p:sldId id="820" r:id="rId13"/>
    <p:sldId id="881" r:id="rId14"/>
    <p:sldId id="800" r:id="rId15"/>
    <p:sldId id="803" r:id="rId16"/>
    <p:sldId id="822" r:id="rId17"/>
    <p:sldId id="804" r:id="rId18"/>
    <p:sldId id="823" r:id="rId19"/>
    <p:sldId id="862" r:id="rId20"/>
    <p:sldId id="863" r:id="rId21"/>
    <p:sldId id="864" r:id="rId22"/>
    <p:sldId id="865" r:id="rId23"/>
    <p:sldId id="866" r:id="rId24"/>
    <p:sldId id="867" r:id="rId25"/>
    <p:sldId id="868" r:id="rId26"/>
    <p:sldId id="869" r:id="rId27"/>
    <p:sldId id="874" r:id="rId28"/>
    <p:sldId id="876" r:id="rId29"/>
    <p:sldId id="875" r:id="rId30"/>
    <p:sldId id="883" r:id="rId31"/>
    <p:sldId id="884" r:id="rId32"/>
    <p:sldId id="824" r:id="rId33"/>
    <p:sldId id="825" r:id="rId34"/>
    <p:sldId id="826" r:id="rId35"/>
    <p:sldId id="879" r:id="rId36"/>
    <p:sldId id="827" r:id="rId37"/>
    <p:sldId id="889" r:id="rId38"/>
    <p:sldId id="890" r:id="rId39"/>
    <p:sldId id="828" r:id="rId40"/>
    <p:sldId id="829" r:id="rId41"/>
    <p:sldId id="830" r:id="rId42"/>
    <p:sldId id="833" r:id="rId43"/>
    <p:sldId id="842" r:id="rId44"/>
    <p:sldId id="843" r:id="rId45"/>
    <p:sldId id="844" r:id="rId46"/>
    <p:sldId id="845" r:id="rId47"/>
    <p:sldId id="846" r:id="rId48"/>
    <p:sldId id="847" r:id="rId49"/>
    <p:sldId id="852" r:id="rId50"/>
    <p:sldId id="853" r:id="rId51"/>
    <p:sldId id="854" r:id="rId52"/>
    <p:sldId id="855" r:id="rId53"/>
    <p:sldId id="856" r:id="rId54"/>
    <p:sldId id="857" r:id="rId55"/>
    <p:sldId id="858" r:id="rId56"/>
    <p:sldId id="859" r:id="rId57"/>
    <p:sldId id="880" r:id="rId58"/>
    <p:sldId id="834" r:id="rId59"/>
    <p:sldId id="835" r:id="rId60"/>
    <p:sldId id="838" r:id="rId61"/>
    <p:sldId id="870" r:id="rId62"/>
    <p:sldId id="873" r:id="rId63"/>
    <p:sldId id="871" r:id="rId64"/>
    <p:sldId id="872" r:id="rId65"/>
    <p:sldId id="885" r:id="rId66"/>
    <p:sldId id="886" r:id="rId67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CFF"/>
    <a:srgbClr val="169C04"/>
    <a:srgbClr val="25C504"/>
    <a:srgbClr val="A9D18E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8"/>
    <p:restoredTop sz="94643"/>
  </p:normalViewPr>
  <p:slideViewPr>
    <p:cSldViewPr snapToGrid="0">
      <p:cViewPr varScale="1">
        <p:scale>
          <a:sx n="115" d="100"/>
          <a:sy n="115" d="100"/>
        </p:scale>
        <p:origin x="21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\University\Coursera\peerGrading\results\hci\figures\Figure%20Numb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07801664"/>
        <c:axId val="-2107798864"/>
      </c:barChart>
      <c:catAx>
        <c:axId val="-21078016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07798864"/>
        <c:crosses val="autoZero"/>
        <c:auto val="0"/>
        <c:lblAlgn val="ctr"/>
        <c:lblOffset val="100"/>
        <c:tickLblSkip val="4"/>
        <c:noMultiLvlLbl val="0"/>
      </c:catAx>
      <c:valAx>
        <c:axId val="-2107798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780166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8111472"/>
        <c:axId val="-2118114288"/>
      </c:barChart>
      <c:catAx>
        <c:axId val="-2118111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18114288"/>
        <c:crosses val="autoZero"/>
        <c:auto val="0"/>
        <c:lblAlgn val="ctr"/>
        <c:lblOffset val="100"/>
        <c:tickLblSkip val="4"/>
        <c:noMultiLvlLbl val="0"/>
      </c:catAx>
      <c:valAx>
        <c:axId val="-21181142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811147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681561679790026"/>
          <c:y val="0.0352404364691345"/>
          <c:w val="0.889065811218042"/>
          <c:h val="0.8872577113268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'Gibbs V1'!$A$4:$A$43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'Gibbs V1'!$I$4:$I$43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2.0</c:v>
                </c:pt>
                <c:pt idx="14">
                  <c:v>14.0</c:v>
                </c:pt>
                <c:pt idx="15">
                  <c:v>59.0</c:v>
                </c:pt>
                <c:pt idx="16">
                  <c:v>225.0</c:v>
                </c:pt>
                <c:pt idx="17">
                  <c:v>1173.0</c:v>
                </c:pt>
                <c:pt idx="18">
                  <c:v>6569.0</c:v>
                </c:pt>
                <c:pt idx="19">
                  <c:v>23231.0</c:v>
                </c:pt>
                <c:pt idx="20">
                  <c:v>26842.0</c:v>
                </c:pt>
                <c:pt idx="21">
                  <c:v>6682.0</c:v>
                </c:pt>
                <c:pt idx="22">
                  <c:v>1009.0</c:v>
                </c:pt>
                <c:pt idx="23">
                  <c:v>169.0</c:v>
                </c:pt>
                <c:pt idx="24">
                  <c:v>22.0</c:v>
                </c:pt>
                <c:pt idx="25">
                  <c:v>3.0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-2105090000"/>
        <c:axId val="-2109224080"/>
      </c:barChart>
      <c:catAx>
        <c:axId val="-2105090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09224080"/>
        <c:crosses val="autoZero"/>
        <c:auto val="1"/>
        <c:lblAlgn val="ctr"/>
        <c:lblOffset val="100"/>
        <c:tickLblSkip val="4"/>
        <c:noMultiLvlLbl val="0"/>
      </c:catAx>
      <c:valAx>
        <c:axId val="-21092240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50900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1679824"/>
        <c:axId val="-2116855376"/>
      </c:barChart>
      <c:catAx>
        <c:axId val="-211167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2116855376"/>
        <c:crosses val="autoZero"/>
        <c:auto val="0"/>
        <c:lblAlgn val="ctr"/>
        <c:lblOffset val="100"/>
        <c:tickLblSkip val="4"/>
        <c:noMultiLvlLbl val="0"/>
      </c:catAx>
      <c:valAx>
        <c:axId val="-21168553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167982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5643504"/>
        <c:axId val="-2115646320"/>
      </c:barChart>
      <c:catAx>
        <c:axId val="-2115643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15646320"/>
        <c:crosses val="autoZero"/>
        <c:auto val="0"/>
        <c:lblAlgn val="ctr"/>
        <c:lblOffset val="100"/>
        <c:tickLblSkip val="4"/>
        <c:noMultiLvlLbl val="0"/>
      </c:catAx>
      <c:valAx>
        <c:axId val="-21156463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564350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08196816"/>
        <c:axId val="-2108199632"/>
      </c:barChart>
      <c:catAx>
        <c:axId val="-2108196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08199632"/>
        <c:crosses val="autoZero"/>
        <c:auto val="0"/>
        <c:lblAlgn val="ctr"/>
        <c:lblOffset val="100"/>
        <c:tickLblSkip val="4"/>
        <c:noMultiLvlLbl val="0"/>
      </c:catAx>
      <c:valAx>
        <c:axId val="-21081996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81968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08325168"/>
        <c:axId val="-2108327984"/>
      </c:barChart>
      <c:catAx>
        <c:axId val="-2108325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08327984"/>
        <c:crosses val="autoZero"/>
        <c:auto val="0"/>
        <c:lblAlgn val="ctr"/>
        <c:lblOffset val="100"/>
        <c:tickLblSkip val="4"/>
        <c:noMultiLvlLbl val="0"/>
      </c:catAx>
      <c:valAx>
        <c:axId val="-2108327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83251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5758048"/>
        <c:axId val="-2115760864"/>
      </c:barChart>
      <c:catAx>
        <c:axId val="-211575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15760864"/>
        <c:crosses val="autoZero"/>
        <c:auto val="0"/>
        <c:lblAlgn val="ctr"/>
        <c:lblOffset val="100"/>
        <c:tickLblSkip val="4"/>
        <c:noMultiLvlLbl val="0"/>
      </c:catAx>
      <c:valAx>
        <c:axId val="-2115760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57580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08447216"/>
        <c:axId val="-2108450032"/>
      </c:barChart>
      <c:catAx>
        <c:axId val="-210844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08450032"/>
        <c:crosses val="autoZero"/>
        <c:auto val="0"/>
        <c:lblAlgn val="ctr"/>
        <c:lblOffset val="100"/>
        <c:tickLblSkip val="4"/>
        <c:noMultiLvlLbl val="0"/>
      </c:catAx>
      <c:valAx>
        <c:axId val="-2108450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8447216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08581728"/>
        <c:axId val="-2108584544"/>
      </c:barChart>
      <c:catAx>
        <c:axId val="-2108581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08584544"/>
        <c:crosses val="autoZero"/>
        <c:auto val="0"/>
        <c:lblAlgn val="ctr"/>
        <c:lblOffset val="100"/>
        <c:tickLblSkip val="4"/>
        <c:noMultiLvlLbl val="0"/>
      </c:catAx>
      <c:valAx>
        <c:axId val="-2108584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0858172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5888448"/>
        <c:axId val="-2115891264"/>
      </c:barChart>
      <c:catAx>
        <c:axId val="-2115888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15891264"/>
        <c:crosses val="autoZero"/>
        <c:auto val="0"/>
        <c:lblAlgn val="ctr"/>
        <c:lblOffset val="100"/>
        <c:tickLblSkip val="4"/>
        <c:noMultiLvlLbl val="0"/>
      </c:catAx>
      <c:valAx>
        <c:axId val="-2115891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58884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299625468164794"/>
          <c:y val="0.294242424242424"/>
          <c:w val="0.945068664169788"/>
          <c:h val="0.578755468066492"/>
        </c:manualLayout>
      </c:layout>
      <c:barChart>
        <c:barDir val="col"/>
        <c:grouping val="clustered"/>
        <c:varyColors val="0"/>
        <c:ser>
          <c:idx val="1"/>
          <c:order val="0"/>
          <c:spPr>
            <a:solidFill>
              <a:srgbClr val="7030A0"/>
            </a:solidFill>
          </c:spPr>
          <c:invertIfNegative val="0"/>
          <c:dPt>
            <c:idx val="18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</c:dPt>
          <c:dPt>
            <c:idx val="2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cat>
            <c:numRef>
              <c:f>'Recreate Chinmay'!$A$1:$A$40</c:f>
              <c:numCache>
                <c:formatCode>General</c:formatCode>
                <c:ptCount val="40"/>
                <c:pt idx="0">
                  <c:v>-100.0</c:v>
                </c:pt>
                <c:pt idx="1">
                  <c:v>-95.0</c:v>
                </c:pt>
                <c:pt idx="2">
                  <c:v>-90.0</c:v>
                </c:pt>
                <c:pt idx="3">
                  <c:v>-85.0</c:v>
                </c:pt>
                <c:pt idx="4">
                  <c:v>-80.0</c:v>
                </c:pt>
                <c:pt idx="5">
                  <c:v>-75.0</c:v>
                </c:pt>
                <c:pt idx="6">
                  <c:v>-70.0</c:v>
                </c:pt>
                <c:pt idx="7">
                  <c:v>-65.0</c:v>
                </c:pt>
                <c:pt idx="8">
                  <c:v>-60.0</c:v>
                </c:pt>
                <c:pt idx="9">
                  <c:v>-55.0</c:v>
                </c:pt>
                <c:pt idx="10">
                  <c:v>-50.0</c:v>
                </c:pt>
                <c:pt idx="11">
                  <c:v>-45.0</c:v>
                </c:pt>
                <c:pt idx="12">
                  <c:v>-40.0</c:v>
                </c:pt>
                <c:pt idx="13">
                  <c:v>-35.0</c:v>
                </c:pt>
                <c:pt idx="14">
                  <c:v>-30.0</c:v>
                </c:pt>
                <c:pt idx="15">
                  <c:v>-25.0</c:v>
                </c:pt>
                <c:pt idx="16">
                  <c:v>-20.0</c:v>
                </c:pt>
                <c:pt idx="17">
                  <c:v>-15.0</c:v>
                </c:pt>
                <c:pt idx="18">
                  <c:v>-10.0</c:v>
                </c:pt>
                <c:pt idx="19">
                  <c:v>-5.0</c:v>
                </c:pt>
                <c:pt idx="20">
                  <c:v>0.0</c:v>
                </c:pt>
                <c:pt idx="21">
                  <c:v>5.0</c:v>
                </c:pt>
                <c:pt idx="22">
                  <c:v>10.0</c:v>
                </c:pt>
                <c:pt idx="23">
                  <c:v>15.0</c:v>
                </c:pt>
                <c:pt idx="24">
                  <c:v>20.0</c:v>
                </c:pt>
                <c:pt idx="25">
                  <c:v>25.0</c:v>
                </c:pt>
                <c:pt idx="26">
                  <c:v>30.0</c:v>
                </c:pt>
                <c:pt idx="27">
                  <c:v>35.0</c:v>
                </c:pt>
                <c:pt idx="28">
                  <c:v>40.0</c:v>
                </c:pt>
                <c:pt idx="29">
                  <c:v>45.0</c:v>
                </c:pt>
                <c:pt idx="30">
                  <c:v>50.0</c:v>
                </c:pt>
                <c:pt idx="31">
                  <c:v>55.0</c:v>
                </c:pt>
                <c:pt idx="32">
                  <c:v>60.0</c:v>
                </c:pt>
                <c:pt idx="33">
                  <c:v>65.0</c:v>
                </c:pt>
                <c:pt idx="34">
                  <c:v>70.0</c:v>
                </c:pt>
                <c:pt idx="35">
                  <c:v>75.0</c:v>
                </c:pt>
                <c:pt idx="36">
                  <c:v>80.0</c:v>
                </c:pt>
                <c:pt idx="37">
                  <c:v>85.0</c:v>
                </c:pt>
                <c:pt idx="38">
                  <c:v>90.0</c:v>
                </c:pt>
                <c:pt idx="39">
                  <c:v>95.0</c:v>
                </c:pt>
              </c:numCache>
            </c:numRef>
          </c:cat>
          <c:val>
            <c:numRef>
              <c:f>'Recreate Chinmay'!$B$1:$B$40</c:f>
              <c:numCache>
                <c:formatCode>General</c:formatCode>
                <c:ptCount val="4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6.0</c:v>
                </c:pt>
                <c:pt idx="7">
                  <c:v>28.0</c:v>
                </c:pt>
                <c:pt idx="8">
                  <c:v>34.0</c:v>
                </c:pt>
                <c:pt idx="9">
                  <c:v>107.0</c:v>
                </c:pt>
                <c:pt idx="10">
                  <c:v>118.0</c:v>
                </c:pt>
                <c:pt idx="11">
                  <c:v>154.0</c:v>
                </c:pt>
                <c:pt idx="12">
                  <c:v>137.0</c:v>
                </c:pt>
                <c:pt idx="13">
                  <c:v>172.0</c:v>
                </c:pt>
                <c:pt idx="14">
                  <c:v>326.0</c:v>
                </c:pt>
                <c:pt idx="15">
                  <c:v>490.0</c:v>
                </c:pt>
                <c:pt idx="16">
                  <c:v>1176.0</c:v>
                </c:pt>
                <c:pt idx="17">
                  <c:v>1810.0</c:v>
                </c:pt>
                <c:pt idx="18">
                  <c:v>2465.0</c:v>
                </c:pt>
                <c:pt idx="19">
                  <c:v>3130.0</c:v>
                </c:pt>
                <c:pt idx="20">
                  <c:v>4010.0</c:v>
                </c:pt>
                <c:pt idx="21">
                  <c:v>2269.0</c:v>
                </c:pt>
                <c:pt idx="22">
                  <c:v>1248.0</c:v>
                </c:pt>
                <c:pt idx="23">
                  <c:v>1191.0</c:v>
                </c:pt>
                <c:pt idx="24">
                  <c:v>1053.0</c:v>
                </c:pt>
                <c:pt idx="25">
                  <c:v>549.0</c:v>
                </c:pt>
                <c:pt idx="26">
                  <c:v>518.0</c:v>
                </c:pt>
                <c:pt idx="27">
                  <c:v>618.0</c:v>
                </c:pt>
                <c:pt idx="28">
                  <c:v>301.0</c:v>
                </c:pt>
                <c:pt idx="29">
                  <c:v>65.0</c:v>
                </c:pt>
                <c:pt idx="30">
                  <c:v>23.0</c:v>
                </c:pt>
                <c:pt idx="31">
                  <c:v>2.0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9"/>
        <c:axId val="-2116006048"/>
        <c:axId val="-2116008864"/>
      </c:barChart>
      <c:catAx>
        <c:axId val="-211600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2116008864"/>
        <c:crosses val="autoZero"/>
        <c:auto val="0"/>
        <c:lblAlgn val="ctr"/>
        <c:lblOffset val="100"/>
        <c:tickLblSkip val="4"/>
        <c:noMultiLvlLbl val="0"/>
      </c:catAx>
      <c:valAx>
        <c:axId val="-2116008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160060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image" Target="../media/image26.wmf"/><Relationship Id="rId7" Type="http://schemas.openxmlformats.org/officeDocument/2006/relationships/image" Target="../media/image27.wmf"/><Relationship Id="rId8" Type="http://schemas.openxmlformats.org/officeDocument/2006/relationships/image" Target="../media/image28.wmf"/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4" Type="http://schemas.openxmlformats.org/officeDocument/2006/relationships/image" Target="../media/image44.wmf"/><Relationship Id="rId1" Type="http://schemas.openxmlformats.org/officeDocument/2006/relationships/image" Target="../media/image41.wmf"/><Relationship Id="rId2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8183EBA4-E8D9-8A45-9014-44B5BFB9B6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3065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Times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763DC2C0-C957-1640-948D-B676364017E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2808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235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436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548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28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412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976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6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477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0580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DC2C0-C957-1640-948D-B676364017EE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214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D5721C5D-2472-3540-9477-690166A7F43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575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5B259C-0912-7A45-96E0-19C6EBCCC3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299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55DD1-AEC6-3C48-B44D-F23BC8B3C1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9508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5B8506-B106-6B43-968C-7D31EB1943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084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D50E5E-16AC-BF4C-A5AF-B45B02BF81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1240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030BB9-F9F9-2D44-8B9C-252BF067C33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1157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2FDDE7-9264-5646-9309-6A9AF77371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669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EA694F-4CEA-2542-8AF6-EDF6163315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84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9D108-D9BB-7A4B-8897-26059397E8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192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0A4181-11DB-164B-AF48-ECE3EF6AEB0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0371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53C604-6371-CB43-9A12-6AC6216E48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45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21BEFA-40F9-874A-8851-DBB6C297FF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9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54F5F-F9F7-F14A-BD4C-458524BA0A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0132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6EB8E-C26F-A14B-A3A8-FE317B225C5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6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6794C-41C0-A542-A4C2-0489DEFE54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691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B0AEE8-3994-A746-B693-2D901B9D2BA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938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20F9CF-33C2-D044-A1D6-293EE240333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610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51BF26-C186-BA46-972F-5CBAAF0999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74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85747B-2664-A448-B7C8-1D4BB2BB178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00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943D5C-E337-4F4A-8882-37999BDA62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27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0382B9-7DF3-A249-9126-B6D6DB8102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97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0D1950-960F-7B44-86F7-71C052D1441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518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hlink"/>
                </a:solidFill>
                <a:latin typeface="Helvetica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>
                <a:solidFill>
                  <a:schemeClr val="hlink"/>
                </a:solidFill>
                <a:latin typeface="Helvetica" charset="0"/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hlink"/>
                </a:solidFill>
                <a:latin typeface="Helvetica" charset="0"/>
              </a:defRPr>
            </a:lvl1pPr>
          </a:lstStyle>
          <a:p>
            <a:fld id="{BF7A9540-5C22-784B-9C66-AEEF6A34908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8" r:id="rId1"/>
    <p:sldLayoutId id="2147484527" r:id="rId2"/>
    <p:sldLayoutId id="2147484528" r:id="rId3"/>
    <p:sldLayoutId id="2147484529" r:id="rId4"/>
    <p:sldLayoutId id="2147484530" r:id="rId5"/>
    <p:sldLayoutId id="2147484531" r:id="rId6"/>
    <p:sldLayoutId id="2147484532" r:id="rId7"/>
    <p:sldLayoutId id="2147484533" r:id="rId8"/>
    <p:sldLayoutId id="2147484534" r:id="rId9"/>
    <p:sldLayoutId id="2147484535" r:id="rId10"/>
    <p:sldLayoutId id="2147484536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  <a:ea typeface="ＭＳ Ｐゴシック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  <a:ea typeface="ＭＳ Ｐゴシック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  <a:ea typeface="ＭＳ Ｐゴシック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  <a:ea typeface="ＭＳ Ｐゴシック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ＭＳ Ｐゴシック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D917A96-FB81-A540-AEC6-129BEC57BED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7" r:id="rId1"/>
    <p:sldLayoutId id="2147484538" r:id="rId2"/>
    <p:sldLayoutId id="2147484539" r:id="rId3"/>
    <p:sldLayoutId id="2147484540" r:id="rId4"/>
    <p:sldLayoutId id="2147484541" r:id="rId5"/>
    <p:sldLayoutId id="2147484542" r:id="rId6"/>
    <p:sldLayoutId id="2147484543" r:id="rId7"/>
    <p:sldLayoutId id="2147484544" r:id="rId8"/>
    <p:sldLayoutId id="2147484545" r:id="rId9"/>
    <p:sldLayoutId id="2147484546" r:id="rId10"/>
    <p:sldLayoutId id="21474845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8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9.png"/><Relationship Id="rId7" Type="http://schemas.openxmlformats.org/officeDocument/2006/relationships/oleObject" Target="../embeddings/oleObject7.bin"/><Relationship Id="rId8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25.w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26.w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27.wmf"/><Relationship Id="rId17" Type="http://schemas.openxmlformats.org/officeDocument/2006/relationships/oleObject" Target="../embeddings/oleObject15.bin"/><Relationship Id="rId18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23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9.w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0.w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3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File:Jakob_Bernoulli.jp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40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41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42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43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44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5.w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6.w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47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file://localhost/Users/cpiech/Desktop/Galton%20Board%20Binomial%20Distribution.mp4" TargetMode="External"/><Relationship Id="rId2" Type="http://schemas.openxmlformats.org/officeDocument/2006/relationships/video" Target="file://localhost/Users/cpiech/Desktop/Galton%20Board%20Binomial%20Distribution.mp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54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55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57.w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58.w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5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970156"/>
            <a:ext cx="8382000" cy="5181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to calculate the probability of at least 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k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successes in 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trials?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number of successes in 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trials each with probability </a:t>
            </a: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</a:t>
            </a:r>
          </a:p>
          <a:p>
            <a:pPr lvl="1">
              <a:buFont typeface="Wingdings" charset="2"/>
              <a:buChar char="§"/>
            </a:pPr>
            <a:r>
              <a:rPr lang="en-US" altLang="zh-CN" i="1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Debugging Intuition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991" y="5954751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Correct: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1" y="2575932"/>
            <a:ext cx="3111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First clue that something is wrong. Think about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1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650059"/>
            <a:ext cx="2999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# ways to choose slots for success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20613071">
            <a:off x="2694879" y="4311807"/>
            <a:ext cx="2999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Probability that each is success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1103971" y="4211627"/>
            <a:ext cx="305124" cy="516491"/>
          </a:xfrm>
          <a:custGeom>
            <a:avLst/>
            <a:gdLst>
              <a:gd name="connsiteX0" fmla="*/ 0 w 305124"/>
              <a:gd name="connsiteY0" fmla="*/ 516491 h 516491"/>
              <a:gd name="connsiteX1" fmla="*/ 22302 w 305124"/>
              <a:gd name="connsiteY1" fmla="*/ 293467 h 516491"/>
              <a:gd name="connsiteX2" fmla="*/ 44605 w 305124"/>
              <a:gd name="connsiteY2" fmla="*/ 248862 h 516491"/>
              <a:gd name="connsiteX3" fmla="*/ 89209 w 305124"/>
              <a:gd name="connsiteY3" fmla="*/ 181955 h 516491"/>
              <a:gd name="connsiteX4" fmla="*/ 133814 w 305124"/>
              <a:gd name="connsiteY4" fmla="*/ 159652 h 516491"/>
              <a:gd name="connsiteX5" fmla="*/ 200722 w 305124"/>
              <a:gd name="connsiteY5" fmla="*/ 70442 h 516491"/>
              <a:gd name="connsiteX6" fmla="*/ 234175 w 305124"/>
              <a:gd name="connsiteY6" fmla="*/ 48140 h 516491"/>
              <a:gd name="connsiteX7" fmla="*/ 301083 w 305124"/>
              <a:gd name="connsiteY7" fmla="*/ 25837 h 516491"/>
              <a:gd name="connsiteX8" fmla="*/ 267629 w 305124"/>
              <a:gd name="connsiteY8" fmla="*/ 14686 h 516491"/>
              <a:gd name="connsiteX9" fmla="*/ 167268 w 305124"/>
              <a:gd name="connsiteY9" fmla="*/ 3535 h 516491"/>
              <a:gd name="connsiteX10" fmla="*/ 301083 w 305124"/>
              <a:gd name="connsiteY10" fmla="*/ 148501 h 51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5124" h="516491">
                <a:moveTo>
                  <a:pt x="0" y="516491"/>
                </a:moveTo>
                <a:cubicBezTo>
                  <a:pt x="4211" y="444894"/>
                  <a:pt x="-7449" y="362886"/>
                  <a:pt x="22302" y="293467"/>
                </a:cubicBezTo>
                <a:cubicBezTo>
                  <a:pt x="28850" y="278188"/>
                  <a:pt x="36052" y="263116"/>
                  <a:pt x="44605" y="248862"/>
                </a:cubicBezTo>
                <a:cubicBezTo>
                  <a:pt x="58395" y="225878"/>
                  <a:pt x="65235" y="193942"/>
                  <a:pt x="89209" y="181955"/>
                </a:cubicBezTo>
                <a:lnTo>
                  <a:pt x="133814" y="159652"/>
                </a:lnTo>
                <a:cubicBezTo>
                  <a:pt x="154199" y="129074"/>
                  <a:pt x="171253" y="94017"/>
                  <a:pt x="200722" y="70442"/>
                </a:cubicBezTo>
                <a:cubicBezTo>
                  <a:pt x="211187" y="62070"/>
                  <a:pt x="221928" y="53583"/>
                  <a:pt x="234175" y="48140"/>
                </a:cubicBezTo>
                <a:cubicBezTo>
                  <a:pt x="255658" y="38592"/>
                  <a:pt x="301083" y="25837"/>
                  <a:pt x="301083" y="25837"/>
                </a:cubicBezTo>
                <a:cubicBezTo>
                  <a:pt x="289932" y="22120"/>
                  <a:pt x="279224" y="16618"/>
                  <a:pt x="267629" y="14686"/>
                </a:cubicBezTo>
                <a:cubicBezTo>
                  <a:pt x="234427" y="9153"/>
                  <a:pt x="135336" y="-7109"/>
                  <a:pt x="167268" y="3535"/>
                </a:cubicBezTo>
                <a:cubicBezTo>
                  <a:pt x="341415" y="61582"/>
                  <a:pt x="301083" y="-45626"/>
                  <a:pt x="301083" y="148501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504084" y="4210705"/>
            <a:ext cx="897038" cy="361297"/>
          </a:xfrm>
          <a:custGeom>
            <a:avLst/>
            <a:gdLst>
              <a:gd name="connsiteX0" fmla="*/ 897038 w 897038"/>
              <a:gd name="connsiteY0" fmla="*/ 361297 h 361297"/>
              <a:gd name="connsiteX1" fmla="*/ 852433 w 897038"/>
              <a:gd name="connsiteY1" fmla="*/ 338994 h 361297"/>
              <a:gd name="connsiteX2" fmla="*/ 818979 w 897038"/>
              <a:gd name="connsiteY2" fmla="*/ 316692 h 361297"/>
              <a:gd name="connsiteX3" fmla="*/ 774375 w 897038"/>
              <a:gd name="connsiteY3" fmla="*/ 305540 h 361297"/>
              <a:gd name="connsiteX4" fmla="*/ 707467 w 897038"/>
              <a:gd name="connsiteY4" fmla="*/ 283238 h 361297"/>
              <a:gd name="connsiteX5" fmla="*/ 674014 w 897038"/>
              <a:gd name="connsiteY5" fmla="*/ 272087 h 361297"/>
              <a:gd name="connsiteX6" fmla="*/ 450989 w 897038"/>
              <a:gd name="connsiteY6" fmla="*/ 249784 h 361297"/>
              <a:gd name="connsiteX7" fmla="*/ 361779 w 897038"/>
              <a:gd name="connsiteY7" fmla="*/ 238633 h 361297"/>
              <a:gd name="connsiteX8" fmla="*/ 283721 w 897038"/>
              <a:gd name="connsiteY8" fmla="*/ 194028 h 361297"/>
              <a:gd name="connsiteX9" fmla="*/ 261418 w 897038"/>
              <a:gd name="connsiteY9" fmla="*/ 171726 h 361297"/>
              <a:gd name="connsiteX10" fmla="*/ 216814 w 897038"/>
              <a:gd name="connsiteY10" fmla="*/ 160575 h 361297"/>
              <a:gd name="connsiteX11" fmla="*/ 138755 w 897038"/>
              <a:gd name="connsiteY11" fmla="*/ 104818 h 361297"/>
              <a:gd name="connsiteX12" fmla="*/ 105301 w 897038"/>
              <a:gd name="connsiteY12" fmla="*/ 71365 h 361297"/>
              <a:gd name="connsiteX13" fmla="*/ 71848 w 897038"/>
              <a:gd name="connsiteY13" fmla="*/ 49062 h 361297"/>
              <a:gd name="connsiteX14" fmla="*/ 27243 w 897038"/>
              <a:gd name="connsiteY14" fmla="*/ 4457 h 361297"/>
              <a:gd name="connsiteX15" fmla="*/ 4940 w 897038"/>
              <a:gd name="connsiteY15" fmla="*/ 37911 h 361297"/>
              <a:gd name="connsiteX16" fmla="*/ 16092 w 897038"/>
              <a:gd name="connsiteY16" fmla="*/ 4457 h 361297"/>
              <a:gd name="connsiteX17" fmla="*/ 149906 w 897038"/>
              <a:gd name="connsiteY17" fmla="*/ 4457 h 36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7038" h="361297">
                <a:moveTo>
                  <a:pt x="897038" y="361297"/>
                </a:moveTo>
                <a:cubicBezTo>
                  <a:pt x="882170" y="353863"/>
                  <a:pt x="866866" y="347241"/>
                  <a:pt x="852433" y="338994"/>
                </a:cubicBezTo>
                <a:cubicBezTo>
                  <a:pt x="840797" y="332345"/>
                  <a:pt x="831297" y="321971"/>
                  <a:pt x="818979" y="316692"/>
                </a:cubicBezTo>
                <a:cubicBezTo>
                  <a:pt x="804893" y="310655"/>
                  <a:pt x="789054" y="309944"/>
                  <a:pt x="774375" y="305540"/>
                </a:cubicBezTo>
                <a:cubicBezTo>
                  <a:pt x="751857" y="298785"/>
                  <a:pt x="729770" y="290672"/>
                  <a:pt x="707467" y="283238"/>
                </a:cubicBezTo>
                <a:cubicBezTo>
                  <a:pt x="696316" y="279521"/>
                  <a:pt x="685608" y="274019"/>
                  <a:pt x="674014" y="272087"/>
                </a:cubicBezTo>
                <a:cubicBezTo>
                  <a:pt x="535734" y="249041"/>
                  <a:pt x="675600" y="270204"/>
                  <a:pt x="450989" y="249784"/>
                </a:cubicBezTo>
                <a:cubicBezTo>
                  <a:pt x="421144" y="247071"/>
                  <a:pt x="391516" y="242350"/>
                  <a:pt x="361779" y="238633"/>
                </a:cubicBezTo>
                <a:cubicBezTo>
                  <a:pt x="331250" y="223369"/>
                  <a:pt x="309993" y="215045"/>
                  <a:pt x="283721" y="194028"/>
                </a:cubicBezTo>
                <a:cubicBezTo>
                  <a:pt x="275511" y="187460"/>
                  <a:pt x="270822" y="176428"/>
                  <a:pt x="261418" y="171726"/>
                </a:cubicBezTo>
                <a:cubicBezTo>
                  <a:pt x="247710" y="164872"/>
                  <a:pt x="231682" y="164292"/>
                  <a:pt x="216814" y="160575"/>
                </a:cubicBezTo>
                <a:cubicBezTo>
                  <a:pt x="129836" y="73597"/>
                  <a:pt x="241494" y="178202"/>
                  <a:pt x="138755" y="104818"/>
                </a:cubicBezTo>
                <a:cubicBezTo>
                  <a:pt x="125922" y="95652"/>
                  <a:pt x="117416" y="81461"/>
                  <a:pt x="105301" y="71365"/>
                </a:cubicBezTo>
                <a:cubicBezTo>
                  <a:pt x="95005" y="62785"/>
                  <a:pt x="82023" y="57784"/>
                  <a:pt x="71848" y="49062"/>
                </a:cubicBezTo>
                <a:cubicBezTo>
                  <a:pt x="55883" y="35378"/>
                  <a:pt x="27243" y="4457"/>
                  <a:pt x="27243" y="4457"/>
                </a:cubicBezTo>
                <a:cubicBezTo>
                  <a:pt x="19809" y="15608"/>
                  <a:pt x="18342" y="37911"/>
                  <a:pt x="4940" y="37911"/>
                </a:cubicBezTo>
                <a:cubicBezTo>
                  <a:pt x="-6815" y="37911"/>
                  <a:pt x="4638" y="7100"/>
                  <a:pt x="16092" y="4457"/>
                </a:cubicBezTo>
                <a:cubicBezTo>
                  <a:pt x="59554" y="-5573"/>
                  <a:pt x="105301" y="4457"/>
                  <a:pt x="149906" y="4457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05347" y="3910362"/>
            <a:ext cx="3111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Not mutually exclusive…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5835" y="3204119"/>
            <a:ext cx="2999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Don’t care about the rest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63" y="5683405"/>
            <a:ext cx="5638800" cy="106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257" y="2763799"/>
            <a:ext cx="2019300" cy="393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984" y="3451303"/>
            <a:ext cx="1054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9" grpId="0"/>
      <p:bldP spid="12" grpId="0"/>
      <p:bldP spid="10" grpId="0" animBg="1"/>
      <p:bldP spid="11" grpId="0" animBg="1"/>
      <p:bldP spid="15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Consider even money bet </a:t>
            </a:r>
            <a:r>
              <a:rPr lang="en-US" altLang="zh-CN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(e.g., bet </a:t>
            </a:r>
            <a:r>
              <a:rPr lang="zh-CN" altLang="en-US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Red</a:t>
            </a:r>
            <a:r>
              <a:rPr lang="zh-CN" altLang="en-US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in roulette) 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 = 18/38 you win $Y, otherwise (1 – p) you lose $Y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Consider this algorithm for one series of bets:</a:t>
            </a:r>
          </a:p>
          <a:p>
            <a:pPr marL="1314450" lvl="2" indent="-457200">
              <a:spcBef>
                <a:spcPct val="0"/>
              </a:spcBef>
              <a:buSzPct val="100000"/>
              <a:buFont typeface="Times New Roman" charset="0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Y = $1</a:t>
            </a:r>
          </a:p>
          <a:p>
            <a:pPr marL="1314450" lvl="2" indent="-457200">
              <a:spcBef>
                <a:spcPct val="0"/>
              </a:spcBef>
              <a:buSzPct val="100000"/>
              <a:buFont typeface="Times New Roman" charset="0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Bet Y</a:t>
            </a:r>
          </a:p>
          <a:p>
            <a:pPr marL="1314450" lvl="2" indent="-457200">
              <a:spcBef>
                <a:spcPct val="0"/>
              </a:spcBef>
              <a:buSzPct val="100000"/>
              <a:buFont typeface="Times New Roman" charset="0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If Win then stop</a:t>
            </a:r>
          </a:p>
          <a:p>
            <a:pPr marL="1314450" lvl="2" indent="-457200">
              <a:spcBef>
                <a:spcPct val="0"/>
              </a:spcBef>
              <a:buSzPct val="100000"/>
              <a:buFont typeface="Times New Roman" charset="0"/>
              <a:buAutoNum type="arabicPeriod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If Loss then Y = 2 * Y,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goto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2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Let Z = winnings upon stopping</a:t>
            </a:r>
          </a:p>
          <a:p>
            <a:pPr lvl="1">
              <a:buFont typeface="Wingdings" charset="2"/>
              <a:buChar char="§"/>
            </a:pPr>
            <a:endParaRPr lang="en-US" altLang="zh-CN" sz="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E[Z]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sz="36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Expected winnings ≥ 0.  Use algorithm infinitely often! 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198688" y="4343400"/>
          <a:ext cx="58896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3" imgW="3365500" imgH="469900" progId="Equation.3">
                  <p:embed/>
                </p:oleObj>
              </mc:Choice>
              <mc:Fallback>
                <p:oleObj name="Equation" r:id="rId3" imgW="33655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4343400"/>
                        <a:ext cx="588962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/>
        </p:nvGraphicFramePr>
        <p:xfrm>
          <a:off x="1679575" y="5105400"/>
          <a:ext cx="69516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Equation" r:id="rId5" imgW="3860800" imgH="635000" progId="Equation.3">
                  <p:embed/>
                </p:oleObj>
              </mc:Choice>
              <mc:Fallback>
                <p:oleObj name="Equation" r:id="rId5" imgW="3860800" imgH="635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5105400"/>
                        <a:ext cx="69516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Breaking Vegas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Why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doesn</a:t>
            </a:r>
            <a:r>
              <a:rPr lang="zh-CN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everyone do this?</a:t>
            </a:r>
            <a:endParaRPr lang="en-US" altLang="zh-CN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Real games have maximum bet amounts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You have finite money</a:t>
            </a:r>
          </a:p>
          <a:p>
            <a:pPr lvl="2">
              <a:buFont typeface="Courier New" charset="0"/>
              <a:buChar char="o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Not able to keep doubling bet beyond certain point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Casinos can kick you out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But, if you had: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No betting limits, and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Infinite money, and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Could play as often as you want...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Then, go for it!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And tell me which planet you are living on</a:t>
            </a: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zh-CN" altLang="en-US" sz="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Vegas Breaks You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8059" y="-100361"/>
            <a:ext cx="9344722" cy="7159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Is E[X] enough?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8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Consider the following 3 distributions (PMFs)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sz="8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All have the same expected value, E[X] = 3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But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spread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in distributions is different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Variance = a formal quantification of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spread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>
              <a:buFontTx/>
              <a:buNone/>
            </a:pPr>
            <a:endParaRPr lang="en-US" altLang="en-US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32771" name="Chart 8"/>
          <p:cNvGraphicFramePr>
            <a:graphicFrameLocks/>
          </p:cNvGraphicFramePr>
          <p:nvPr/>
        </p:nvGraphicFramePr>
        <p:xfrm>
          <a:off x="381000" y="1981200"/>
          <a:ext cx="26670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r:id="rId3" imgW="2664183" imgH="1944793" progId="Excel.Chart.8">
                  <p:embed/>
                </p:oleObj>
              </mc:Choice>
              <mc:Fallback>
                <p:oleObj r:id="rId3" imgW="2664183" imgH="1944793" progId="Excel.Chart.8">
                  <p:embed/>
                  <p:pic>
                    <p:nvPicPr>
                      <p:cNvPr id="0" name="Char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981200"/>
                        <a:ext cx="26670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Chart 11"/>
          <p:cNvGraphicFramePr>
            <a:graphicFrameLocks/>
          </p:cNvGraphicFramePr>
          <p:nvPr/>
        </p:nvGraphicFramePr>
        <p:xfrm>
          <a:off x="3352800" y="1981200"/>
          <a:ext cx="25908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r:id="rId5" imgW="2591025" imgH="1944793" progId="Excel.Chart.8">
                  <p:embed/>
                </p:oleObj>
              </mc:Choice>
              <mc:Fallback>
                <p:oleObj r:id="rId5" imgW="2591025" imgH="1944793" progId="Excel.Chart.8">
                  <p:embed/>
                  <p:pic>
                    <p:nvPicPr>
                      <p:cNvPr id="0" name="Char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981200"/>
                        <a:ext cx="25908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Chart 14"/>
          <p:cNvGraphicFramePr>
            <a:graphicFrameLocks/>
          </p:cNvGraphicFramePr>
          <p:nvPr/>
        </p:nvGraphicFramePr>
        <p:xfrm>
          <a:off x="6248400" y="1981200"/>
          <a:ext cx="25908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r:id="rId7" imgW="2591025" imgH="1944793" progId="Excel.Chart.8">
                  <p:embed/>
                </p:oleObj>
              </mc:Choice>
              <mc:Fallback>
                <p:oleObj r:id="rId7" imgW="2591025" imgH="1944793" progId="Excel.Chart.8">
                  <p:embed/>
                  <p:pic>
                    <p:nvPicPr>
                      <p:cNvPr id="0" name="Char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981200"/>
                        <a:ext cx="25908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Variance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If 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is a random variable with mean </a:t>
            </a:r>
            <a:r>
              <a:rPr lang="en-US" altLang="zh-CN" i="1" dirty="0">
                <a:solidFill>
                  <a:schemeClr val="tx1"/>
                </a:solidFill>
                <a:latin typeface="Symbol" charset="2"/>
                <a:ea typeface="ＭＳ Ｐゴシック" charset="-128"/>
              </a:rPr>
              <a:t>m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then the </a:t>
            </a:r>
            <a:r>
              <a:rPr lang="en-US" altLang="zh-CN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variance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of 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, denoted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), is:</a:t>
            </a:r>
          </a:p>
          <a:p>
            <a:pPr algn="ctr">
              <a:buFontTx/>
              <a:buNone/>
            </a:pP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= 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</a:t>
            </a:r>
            <a:r>
              <a:rPr lang="en-US" altLang="zh-CN" sz="600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[(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</a:t>
            </a:r>
            <a:r>
              <a:rPr lang="en-US" altLang="zh-CN" i="1" dirty="0">
                <a:solidFill>
                  <a:schemeClr val="tx1"/>
                </a:solidFill>
                <a:latin typeface="Symbol" charset="2"/>
                <a:ea typeface="ＭＳ Ｐゴシック" charset="-128"/>
              </a:rPr>
              <a:t>m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Note: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≥ 0</a:t>
            </a:r>
          </a:p>
          <a:p>
            <a:pPr>
              <a:buFontTx/>
              <a:buNone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Also known as the 2nd </a:t>
            </a:r>
            <a:r>
              <a:rPr lang="en-US" altLang="zh-CN" b="1" dirty="0">
                <a:solidFill>
                  <a:schemeClr val="accent5"/>
                </a:solidFill>
                <a:latin typeface="Arial" charset="0"/>
                <a:ea typeface="ＭＳ Ｐゴシック" charset="-128"/>
              </a:rPr>
              <a:t>Central</a:t>
            </a:r>
            <a:r>
              <a:rPr lang="en-US" altLang="zh-CN" dirty="0">
                <a:solidFill>
                  <a:schemeClr val="accent5"/>
                </a:solidFill>
                <a:latin typeface="Arial" charset="0"/>
                <a:ea typeface="ＭＳ Ｐゴシック" charset="-128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Moment, or square of the Standard Deviation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Variance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endParaRPr lang="en-US" altLang="zh-CN">
              <a:latin typeface="Arial" charset="0"/>
              <a:ea typeface="ＭＳ Ｐゴシック" charset="-128"/>
            </a:endParaRPr>
          </a:p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685800" y="1295400"/>
          <a:ext cx="29797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3" imgW="1409700" imgH="228600" progId="Equation.3">
                  <p:embed/>
                </p:oleObj>
              </mc:Choice>
              <mc:Fallback>
                <p:oleObj name="Equation" r:id="rId3" imgW="14097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297973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752600" y="1828800"/>
          <a:ext cx="2362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5" imgW="1117115" imgH="342751" progId="Equation.3">
                  <p:embed/>
                </p:oleObj>
              </mc:Choice>
              <mc:Fallback>
                <p:oleObj name="Equation" r:id="rId5" imgW="1117115" imgH="34275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828800"/>
                        <a:ext cx="2362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1749425" y="2552700"/>
          <a:ext cx="33559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Equation" r:id="rId7" imgW="1586811" imgH="342751" progId="Equation.3">
                  <p:embed/>
                </p:oleObj>
              </mc:Choice>
              <mc:Fallback>
                <p:oleObj name="Equation" r:id="rId7" imgW="1586811" imgH="34275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2552700"/>
                        <a:ext cx="33559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1733550" y="3314700"/>
          <a:ext cx="50482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Equation" r:id="rId9" imgW="2387600" imgH="342900" progId="Equation.3">
                  <p:embed/>
                </p:oleObj>
              </mc:Choice>
              <mc:Fallback>
                <p:oleObj name="Equation" r:id="rId9" imgW="23876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314700"/>
                        <a:ext cx="50482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709738" y="4038600"/>
          <a:ext cx="31670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4" name="Equation" r:id="rId11" imgW="1498600" imgH="228600" progId="Equation.3">
                  <p:embed/>
                </p:oleObj>
              </mc:Choice>
              <mc:Fallback>
                <p:oleObj name="Equation" r:id="rId11" imgW="14986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4038600"/>
                        <a:ext cx="31670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709738" y="4572000"/>
          <a:ext cx="25495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5" name="Equation" r:id="rId13" imgW="1206500" imgH="228600" progId="Equation.3">
                  <p:embed/>
                </p:oleObj>
              </mc:Choice>
              <mc:Fallback>
                <p:oleObj name="Equation" r:id="rId13" imgW="12065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4572000"/>
                        <a:ext cx="25495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1708150" y="5105400"/>
          <a:ext cx="18002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6" name="Equation" r:id="rId15" imgW="850900" imgH="228600" progId="Equation.3">
                  <p:embed/>
                </p:oleObj>
              </mc:Choice>
              <mc:Fallback>
                <p:oleObj name="Equation" r:id="rId15" imgW="8509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5105400"/>
                        <a:ext cx="18002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13"/>
          <p:cNvSpPr>
            <a:spLocks noChangeArrowheads="1"/>
          </p:cNvSpPr>
          <p:nvPr/>
        </p:nvSpPr>
        <p:spPr bwMode="auto">
          <a:xfrm>
            <a:off x="1676400" y="5638800"/>
            <a:ext cx="2590800" cy="6096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1727200" y="5689600"/>
          <a:ext cx="24971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7" name="Equation" r:id="rId17" imgW="1181100" imgH="228600" progId="Equation.3">
                  <p:embed/>
                </p:oleObj>
              </mc:Choice>
              <mc:Fallback>
                <p:oleObj name="Equation" r:id="rId17" imgW="11811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5689600"/>
                        <a:ext cx="249713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981200" y="4038600"/>
            <a:ext cx="7010400" cy="769938"/>
            <a:chOff x="1981200" y="4038600"/>
            <a:chExt cx="7010400" cy="769441"/>
          </a:xfrm>
        </p:grpSpPr>
        <p:sp>
          <p:nvSpPr>
            <p:cNvPr id="34829" name="TextBox 18"/>
            <p:cNvSpPr txBox="1">
              <a:spLocks noChangeArrowheads="1"/>
            </p:cNvSpPr>
            <p:nvPr/>
          </p:nvSpPr>
          <p:spPr bwMode="auto">
            <a:xfrm>
              <a:off x="4953000" y="4038600"/>
              <a:ext cx="40386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zh-CN" sz="2200">
                  <a:latin typeface="Arial" charset="0"/>
                </a:rPr>
                <a:t>Ladies and gentlemen, please welcome the 2</a:t>
              </a:r>
              <a:r>
                <a:rPr lang="en-US" altLang="zh-CN" sz="2200" baseline="30000">
                  <a:latin typeface="Arial" charset="0"/>
                </a:rPr>
                <a:t>nd</a:t>
              </a:r>
              <a:r>
                <a:rPr lang="en-US" altLang="zh-CN" sz="2200">
                  <a:latin typeface="Arial" charset="0"/>
                </a:rPr>
                <a:t> moment!</a:t>
              </a:r>
            </a:p>
          </p:txBody>
        </p:sp>
        <p:sp>
          <p:nvSpPr>
            <p:cNvPr id="34830" name="Rectangle 23"/>
            <p:cNvSpPr>
              <a:spLocks noChangeArrowheads="1"/>
            </p:cNvSpPr>
            <p:nvPr/>
          </p:nvSpPr>
          <p:spPr bwMode="auto">
            <a:xfrm>
              <a:off x="1981200" y="4038600"/>
              <a:ext cx="914400" cy="4572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Computing Variance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Let X = value on roll of 6 sided die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Recall that E[X] = 7/2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Compute E[X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</a:t>
            </a:r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914400" y="2978150"/>
          <a:ext cx="757713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" name="Equation" r:id="rId3" imgW="3581400" imgH="393700" progId="Equation.3">
                  <p:embed/>
                </p:oleObj>
              </mc:Choice>
              <mc:Fallback>
                <p:oleObj name="Equation" r:id="rId3" imgW="35814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978150"/>
                        <a:ext cx="7577138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914400" y="4038600"/>
          <a:ext cx="35718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5" imgW="1689100" imgH="228600" progId="Equation.3">
                  <p:embed/>
                </p:oleObj>
              </mc:Choice>
              <mc:Fallback>
                <p:oleObj name="Equation" r:id="rId5" imgW="16891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35718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1981200" y="4573588"/>
          <a:ext cx="2309813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7" name="Equation" r:id="rId7" imgW="1091726" imgH="469696" progId="Equation.3">
                  <p:embed/>
                </p:oleObj>
              </mc:Choice>
              <mc:Fallback>
                <p:oleObj name="Equation" r:id="rId7" imgW="1091726" imgH="46969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573588"/>
                        <a:ext cx="2309813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Variance of a 6 sided dice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aX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b) =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sz="1600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Proof:</a:t>
            </a: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aX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b)	= E[(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aX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b)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– (E[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aX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b])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= E[a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+ 2abX + b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– (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aE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[X] + b)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=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+ 2abE[X] + b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(a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(E[X])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+ 2abE[X] + b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=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–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(E[X])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=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(E[X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– (E[X])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</a:t>
            </a:r>
            <a:endParaRPr lang="en-US" altLang="zh-CN" baseline="40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= a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sz="1200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</a:t>
            </a:r>
            <a:endParaRPr lang="en-US" altLang="zh-CN" baseline="40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Standard Deviation of X, denoted SD(X), is: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 is in units of X</a:t>
            </a:r>
            <a:r>
              <a:rPr lang="en-US" altLang="zh-CN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SD(X) is in same units as X</a:t>
            </a: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352800" y="4953000"/>
          <a:ext cx="25590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3" imgW="1218671" imgH="253890" progId="Equation.3">
                  <p:embed/>
                </p:oleObj>
              </mc:Choice>
              <mc:Fallback>
                <p:oleObj name="Equation" r:id="rId3" imgW="1218671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953000"/>
                        <a:ext cx="25590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Properties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Variance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Intuition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7001" y="1634066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Peer Grading 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Coursera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HCI.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31,067 peer grades for 3,607 students.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5200" y="2506134"/>
            <a:ext cx="3877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we base a final score off 4 peer-grades, 19% of students would get a score that was off by more than 10 percentage points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432" y="0"/>
            <a:ext cx="10972800" cy="68580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4949283"/>
            <a:ext cx="4151313" cy="136048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CS 109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Lecture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7</a:t>
            </a:r>
            <a:endParaRPr lang="en-US" sz="3200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April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11th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, 2016</a:t>
            </a:r>
          </a:p>
        </p:txBody>
      </p:sp>
      <p:sp>
        <p:nvSpPr>
          <p:cNvPr id="6" name="Title Placeholder 1"/>
          <p:cNvSpPr txBox="1">
            <a:spLocks/>
          </p:cNvSpPr>
          <p:nvPr/>
        </p:nvSpPr>
        <p:spPr bwMode="auto">
          <a:xfrm rot="20695133">
            <a:off x="62468" y="794411"/>
            <a:ext cx="3927901" cy="1000125"/>
          </a:xfrm>
          <a:prstGeom prst="rect">
            <a:avLst/>
          </a:prstGeom>
          <a:solidFill>
            <a:srgbClr val="25C504">
              <a:alpha val="87000"/>
            </a:srgb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6000" dirty="0" smtClean="0">
                <a:solidFill>
                  <a:srgbClr val="010000"/>
                </a:solidFill>
                <a:latin typeface="Calibri" charset="0"/>
              </a:rPr>
              <a:t>Variance</a:t>
            </a:r>
            <a:endParaRPr lang="en-US" altLang="zh-CN" sz="6000" dirty="0">
              <a:solidFill>
                <a:srgbClr val="010000"/>
              </a:solidFill>
              <a:latin typeface="Calibri" charset="0"/>
            </a:endParaRPr>
          </a:p>
        </p:txBody>
      </p:sp>
      <p:sp>
        <p:nvSpPr>
          <p:cNvPr id="8" name="Title Placeholder 1"/>
          <p:cNvSpPr txBox="1">
            <a:spLocks/>
          </p:cNvSpPr>
          <p:nvPr/>
        </p:nvSpPr>
        <p:spPr bwMode="auto">
          <a:xfrm rot="20695133">
            <a:off x="880199" y="1983570"/>
            <a:ext cx="2451046" cy="518715"/>
          </a:xfrm>
          <a:prstGeom prst="rect">
            <a:avLst/>
          </a:prstGeom>
          <a:solidFill>
            <a:srgbClr val="169CFF">
              <a:alpha val="87059"/>
            </a:srgb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mtClean="0">
                <a:solidFill>
                  <a:srgbClr val="010000"/>
                </a:solidFill>
                <a:latin typeface="Calibri" charset="0"/>
              </a:rPr>
              <a:t>Lagunita</a:t>
            </a:r>
            <a:endParaRPr lang="en-US" altLang="zh-CN" dirty="0">
              <a:solidFill>
                <a:srgbClr val="01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80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676400" y="5842000"/>
            <a:ext cx="203200" cy="45719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0466" y="2353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54333" y="23452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altLang="zh-CN" dirty="0" smtClean="0">
                <a:latin typeface="Arial" charset="0"/>
              </a:rPr>
              <a:t> –</a:t>
            </a:r>
            <a:r>
              <a:rPr lang="en-US" dirty="0" smtClean="0"/>
              <a:t>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Symbol" charset="2"/>
              </a:rPr>
              <a:t>)</a:t>
            </a:r>
            <a:r>
              <a:rPr lang="en-US" altLang="zh-CN" baseline="30000" dirty="0" smtClean="0">
                <a:latin typeface="Symbol" charset="2"/>
              </a:rPr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8733" y="2751667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 points</a:t>
            </a:r>
            <a:endParaRPr lang="en-US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1761067" y="5308600"/>
            <a:ext cx="13123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018866" y="276860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1056 points</a:t>
            </a:r>
            <a:r>
              <a:rPr lang="en-US" baseline="30000" smtClean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877733" y="5223934"/>
            <a:ext cx="203200" cy="45719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0466" y="2353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54333" y="23452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altLang="zh-CN" dirty="0" smtClean="0">
                <a:latin typeface="Arial" charset="0"/>
              </a:rPr>
              <a:t> –</a:t>
            </a:r>
            <a:r>
              <a:rPr lang="en-US" dirty="0" smtClean="0"/>
              <a:t>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Symbol" charset="2"/>
              </a:rPr>
              <a:t>)</a:t>
            </a:r>
            <a:r>
              <a:rPr lang="en-US" altLang="zh-CN" baseline="30000" dirty="0" smtClean="0">
                <a:latin typeface="Symbol" charset="2"/>
              </a:rPr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8733" y="2751667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points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3073400" y="4969934"/>
            <a:ext cx="9059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018866" y="276860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1056 points</a:t>
            </a:r>
            <a:r>
              <a:rPr lang="en-US" baseline="30000" dirty="0" smtClean="0"/>
              <a:t>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20266" y="3191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points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12000" y="317500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506 points</a:t>
            </a:r>
            <a:r>
              <a:rPr lang="en-US" baseline="3000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675467" y="4207934"/>
            <a:ext cx="203200" cy="45719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0466" y="2353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54333" y="23452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altLang="zh-CN" dirty="0" smtClean="0">
                <a:latin typeface="Arial" charset="0"/>
              </a:rPr>
              <a:t> –</a:t>
            </a:r>
            <a:r>
              <a:rPr lang="en-US" dirty="0" smtClean="0"/>
              <a:t>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Symbol" charset="2"/>
              </a:rPr>
              <a:t>)</a:t>
            </a:r>
            <a:r>
              <a:rPr lang="en-US" altLang="zh-CN" baseline="30000" dirty="0" smtClean="0">
                <a:latin typeface="Symbol" charset="2"/>
              </a:rPr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8733" y="2751667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 points</a:t>
            </a:r>
            <a:endParaRPr lang="en-US"/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751667" y="4047066"/>
            <a:ext cx="3217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7018866" y="276860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1056 points</a:t>
            </a:r>
            <a:r>
              <a:rPr lang="en-US" baseline="30000" smtClean="0"/>
              <a:t>2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520266" y="3191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points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12000" y="317500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506 points</a:t>
            </a:r>
            <a:r>
              <a:rPr lang="en-US" baseline="3000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8733" y="3572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points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62802" y="3556001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56 points</a:t>
            </a:r>
            <a:r>
              <a:rPr lang="en-US" baseline="3000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5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50466" y="2353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54333" y="23452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altLang="zh-CN" dirty="0" smtClean="0">
                <a:latin typeface="Arial" charset="0"/>
              </a:rPr>
              <a:t> –</a:t>
            </a:r>
            <a:r>
              <a:rPr lang="en-US" dirty="0" smtClean="0"/>
              <a:t>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Symbol" charset="2"/>
              </a:rPr>
              <a:t>)</a:t>
            </a:r>
            <a:r>
              <a:rPr lang="en-US" altLang="zh-CN" baseline="30000" dirty="0" smtClean="0">
                <a:latin typeface="Symbol" charset="2"/>
              </a:rPr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8733" y="2751667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 points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18866" y="276860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1056 points</a:t>
            </a:r>
            <a:r>
              <a:rPr lang="en-US" baseline="30000" smtClean="0"/>
              <a:t>2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520266" y="3191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points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12000" y="317500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506 points</a:t>
            </a:r>
            <a:r>
              <a:rPr lang="en-US" baseline="3000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8733" y="3572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points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62802" y="3556001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56 points</a:t>
            </a:r>
            <a:r>
              <a:rPr lang="en-US" baseline="30000" smtClean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0200" y="4216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50191" y="5086234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E </a:t>
            </a:r>
            <a:r>
              <a:rPr lang="en-US" altLang="zh-CN" dirty="0" smtClean="0">
                <a:latin typeface="Arial" charset="0"/>
              </a:rPr>
              <a:t>[(</a:t>
            </a:r>
            <a:r>
              <a:rPr lang="en-US" altLang="zh-CN" i="1" dirty="0" smtClean="0">
                <a:latin typeface="Arial" charset="0"/>
              </a:rPr>
              <a:t>X</a:t>
            </a:r>
            <a:r>
              <a:rPr lang="en-US" altLang="zh-CN" dirty="0" smtClean="0">
                <a:latin typeface="Arial" charset="0"/>
              </a:rPr>
              <a:t> –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en-US" altLang="zh-CN" baseline="40000" dirty="0" smtClean="0">
                <a:latin typeface="Arial" charset="0"/>
              </a:rPr>
              <a:t>2</a:t>
            </a:r>
            <a:r>
              <a:rPr lang="en-US" altLang="zh-CN" dirty="0" smtClean="0">
                <a:latin typeface="Arial" charset="0"/>
              </a:rPr>
              <a:t>] = 52 points</a:t>
            </a:r>
            <a:r>
              <a:rPr lang="en-US" altLang="zh-CN" baseline="30000" dirty="0" smtClean="0">
                <a:latin typeface="Arial" charset="0"/>
              </a:rPr>
              <a:t>2</a:t>
            </a:r>
            <a:endParaRPr lang="en-US" altLang="zh-CN" baseline="30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Peer Grades in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Coursera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HCI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1675" y="1403235"/>
            <a:ext cx="2837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dirty="0" err="1">
                <a:latin typeface="Arial" charset="0"/>
              </a:rPr>
              <a:t>Var</a:t>
            </a:r>
            <a:r>
              <a:rPr lang="en-US" altLang="zh-CN" dirty="0">
                <a:latin typeface="Arial" charset="0"/>
              </a:rPr>
              <a:t>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) = </a:t>
            </a:r>
            <a:r>
              <a:rPr lang="en-US" altLang="zh-CN" i="1" dirty="0">
                <a:latin typeface="Arial" charset="0"/>
              </a:rPr>
              <a:t>E</a:t>
            </a:r>
            <a:r>
              <a:rPr lang="en-US" altLang="zh-CN" sz="500" i="1" dirty="0">
                <a:latin typeface="Arial" charset="0"/>
              </a:rPr>
              <a:t> </a:t>
            </a:r>
            <a:r>
              <a:rPr lang="en-US" altLang="zh-CN" dirty="0">
                <a:latin typeface="Arial" charset="0"/>
              </a:rPr>
              <a:t>[(</a:t>
            </a:r>
            <a:r>
              <a:rPr lang="en-US" altLang="zh-CN" i="1" dirty="0">
                <a:latin typeface="Arial" charset="0"/>
              </a:rPr>
              <a:t>X</a:t>
            </a:r>
            <a:r>
              <a:rPr lang="en-US" altLang="zh-CN" dirty="0">
                <a:latin typeface="Arial" charset="0"/>
              </a:rPr>
              <a:t> – </a:t>
            </a:r>
            <a:r>
              <a:rPr lang="en-US" altLang="zh-CN" i="1" dirty="0">
                <a:latin typeface="Symbol" charset="2"/>
              </a:rPr>
              <a:t>m</a:t>
            </a:r>
            <a:r>
              <a:rPr lang="en-US" altLang="zh-CN" dirty="0">
                <a:latin typeface="Arial" charset="0"/>
              </a:rPr>
              <a:t>)</a:t>
            </a:r>
            <a:r>
              <a:rPr lang="en-US" altLang="zh-CN" baseline="40000" dirty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50466" y="235373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54333" y="2345266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altLang="zh-CN" dirty="0" smtClean="0">
                <a:latin typeface="Arial" charset="0"/>
              </a:rPr>
              <a:t> –</a:t>
            </a:r>
            <a:r>
              <a:rPr lang="en-US" dirty="0" smtClean="0"/>
              <a:t>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Symbol" charset="2"/>
              </a:rPr>
              <a:t>)</a:t>
            </a:r>
            <a:r>
              <a:rPr lang="en-US" altLang="zh-CN" baseline="30000" dirty="0" smtClean="0">
                <a:latin typeface="Symbol" charset="2"/>
              </a:rPr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528733" y="2751667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25 points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018866" y="276860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1056 points</a:t>
            </a:r>
            <a:r>
              <a:rPr lang="en-US" baseline="30000" smtClean="0"/>
              <a:t>2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520266" y="3191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points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12000" y="317500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506 points</a:t>
            </a:r>
            <a:r>
              <a:rPr lang="en-US" baseline="3000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28733" y="3572934"/>
            <a:ext cx="132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points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62802" y="3556001"/>
            <a:ext cx="142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56 points</a:t>
            </a:r>
            <a:r>
              <a:rPr lang="en-US" baseline="30000" smtClean="0"/>
              <a:t>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0200" y="4216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…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50191" y="5086234"/>
            <a:ext cx="3401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E </a:t>
            </a:r>
            <a:r>
              <a:rPr lang="en-US" altLang="zh-CN" dirty="0" smtClean="0">
                <a:latin typeface="Arial" charset="0"/>
              </a:rPr>
              <a:t>[(</a:t>
            </a:r>
            <a:r>
              <a:rPr lang="en-US" altLang="zh-CN" i="1" dirty="0" smtClean="0">
                <a:latin typeface="Arial" charset="0"/>
              </a:rPr>
              <a:t>X</a:t>
            </a:r>
            <a:r>
              <a:rPr lang="en-US" altLang="zh-CN" dirty="0" smtClean="0">
                <a:latin typeface="Arial" charset="0"/>
              </a:rPr>
              <a:t> – </a:t>
            </a:r>
            <a:r>
              <a:rPr lang="en-US" altLang="zh-CN" i="1" dirty="0" smtClean="0">
                <a:latin typeface="Symbol" charset="2"/>
              </a:rPr>
              <a:t>m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en-US" altLang="zh-CN" baseline="40000" dirty="0" smtClean="0">
                <a:latin typeface="Arial" charset="0"/>
              </a:rPr>
              <a:t>2</a:t>
            </a:r>
            <a:r>
              <a:rPr lang="en-US" altLang="zh-CN" dirty="0" smtClean="0">
                <a:latin typeface="Arial" charset="0"/>
              </a:rPr>
              <a:t>] = 52 points</a:t>
            </a:r>
            <a:r>
              <a:rPr lang="en-US" altLang="zh-CN" baseline="30000" dirty="0" smtClean="0">
                <a:latin typeface="Arial" charset="0"/>
              </a:rPr>
              <a:t>2</a:t>
            </a:r>
            <a:endParaRPr lang="en-US" altLang="zh-CN" baseline="30000" dirty="0"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698842" y="5619634"/>
            <a:ext cx="2707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SD(X) </a:t>
            </a:r>
            <a:r>
              <a:rPr lang="en-US" altLang="zh-CN" dirty="0" smtClean="0">
                <a:latin typeface="Arial" charset="0"/>
              </a:rPr>
              <a:t>= 7.2 points</a:t>
            </a:r>
            <a:endParaRPr lang="en-US" altLang="zh-CN" baseline="30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Second Moment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2132" y="1403235"/>
            <a:ext cx="896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E</a:t>
            </a:r>
            <a:r>
              <a:rPr lang="en-US" altLang="zh-CN" sz="500" i="1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[</a:t>
            </a:r>
            <a:r>
              <a:rPr lang="en-US" altLang="zh-CN" i="1" dirty="0" smtClean="0">
                <a:latin typeface="Arial" charset="0"/>
              </a:rPr>
              <a:t>X</a:t>
            </a:r>
            <a:r>
              <a:rPr lang="en-US" altLang="zh-CN" baseline="40000" dirty="0" smtClean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59681" y="2865120"/>
            <a:ext cx="3405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Recall that Variance is the second </a:t>
            </a:r>
            <a:r>
              <a:rPr lang="en-US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central</a:t>
            </a:r>
            <a:r>
              <a:rPr lang="en-US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moment. What is the second moment?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8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Second Moment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2132" y="1403235"/>
            <a:ext cx="896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E</a:t>
            </a:r>
            <a:r>
              <a:rPr lang="en-US" altLang="zh-CN" sz="500" i="1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[</a:t>
            </a:r>
            <a:r>
              <a:rPr lang="en-US" altLang="zh-CN" i="1" dirty="0" smtClean="0">
                <a:latin typeface="Arial" charset="0"/>
              </a:rPr>
              <a:t>X</a:t>
            </a:r>
            <a:r>
              <a:rPr lang="en-US" altLang="zh-CN" baseline="40000" dirty="0" smtClean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675467" y="4207934"/>
            <a:ext cx="203200" cy="45719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75063" y="4055775"/>
            <a:ext cx="20457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059681" y="2865120"/>
            <a:ext cx="3405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Recall that Variance is the second </a:t>
            </a:r>
            <a:r>
              <a:rPr lang="en-US" b="1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central</a:t>
            </a:r>
            <a:r>
              <a:rPr lang="en-US" dirty="0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moment. What is the second moment?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Second Moment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1100667" y="1100667"/>
            <a:ext cx="8280401" cy="5586611"/>
            <a:chOff x="406399" y="584200"/>
            <a:chExt cx="8280401" cy="6120011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/>
            </p:nvPr>
          </p:nvGraphicFramePr>
          <p:xfrm>
            <a:off x="406399" y="584200"/>
            <a:ext cx="8280401" cy="61200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53474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6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3230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8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29866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100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3718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4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3962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/>
                <a:t>2</a:t>
              </a:r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2067" y="6033189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/>
                <a:t>0</a:t>
              </a:r>
              <a:endParaRPr lang="en-US" sz="1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78467" y="6024723"/>
              <a:ext cx="338668" cy="36267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8000" y="5829988"/>
              <a:ext cx="1176867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03534" y="5846921"/>
              <a:ext cx="1430866" cy="5200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5733" y="6062133"/>
              <a:ext cx="313267" cy="1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 dirty="0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4631267" y="2641600"/>
              <a:ext cx="0" cy="3293533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3793066" y="1981200"/>
              <a:ext cx="16593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/>
                <a:t>True grade = 58</a:t>
              </a:r>
            </a:p>
            <a:p>
              <a:pPr algn="ctr"/>
              <a:r>
                <a:rPr lang="en-US" sz="1800" i="1" dirty="0" smtClean="0">
                  <a:solidFill>
                    <a:schemeClr val="accent5"/>
                  </a:solidFill>
                </a:rPr>
                <a:t>E</a:t>
              </a:r>
              <a:r>
                <a:rPr lang="en-US" sz="1800" dirty="0" smtClean="0">
                  <a:solidFill>
                    <a:schemeClr val="accent5"/>
                  </a:solidFill>
                </a:rPr>
                <a:t>[</a:t>
              </a:r>
              <a:r>
                <a:rPr lang="en-US" sz="1800" i="1" dirty="0" smtClean="0">
                  <a:solidFill>
                    <a:schemeClr val="accent5"/>
                  </a:solidFill>
                </a:rPr>
                <a:t>X</a:t>
              </a:r>
              <a:r>
                <a:rPr lang="en-US" sz="1800" dirty="0" smtClean="0">
                  <a:solidFill>
                    <a:schemeClr val="accent5"/>
                  </a:solidFill>
                </a:rPr>
                <a:t>] = 57.5 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580466" y="2633133"/>
              <a:ext cx="0" cy="33020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5"/>
              </a:solidFill>
              <a:prstDash val="lgDash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968835" y="905934"/>
            <a:ext cx="7853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be a random variable that represents a peer grade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2132" y="1403235"/>
            <a:ext cx="896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altLang="zh-CN" i="1" dirty="0" smtClean="0">
                <a:latin typeface="Arial" charset="0"/>
              </a:rPr>
              <a:t>E</a:t>
            </a:r>
            <a:r>
              <a:rPr lang="en-US" altLang="zh-CN" sz="500" i="1" dirty="0" smtClean="0">
                <a:latin typeface="Arial" charset="0"/>
              </a:rPr>
              <a:t> </a:t>
            </a:r>
            <a:r>
              <a:rPr lang="en-US" altLang="zh-CN" dirty="0" smtClean="0">
                <a:latin typeface="Arial" charset="0"/>
              </a:rPr>
              <a:t>[</a:t>
            </a:r>
            <a:r>
              <a:rPr lang="en-US" altLang="zh-CN" i="1" dirty="0" smtClean="0">
                <a:latin typeface="Arial" charset="0"/>
              </a:rPr>
              <a:t>X</a:t>
            </a:r>
            <a:r>
              <a:rPr lang="en-US" altLang="zh-CN" baseline="40000" dirty="0" smtClean="0">
                <a:latin typeface="Arial" charset="0"/>
              </a:rPr>
              <a:t>2</a:t>
            </a:r>
            <a:r>
              <a:rPr lang="en-US" altLang="zh-CN" dirty="0">
                <a:latin typeface="Arial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476656" y="5078791"/>
            <a:ext cx="203200" cy="45719"/>
          </a:xfrm>
          <a:prstGeom prst="rect">
            <a:avLst/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766354" y="4874381"/>
            <a:ext cx="28121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911636" y="3317966"/>
            <a:ext cx="3405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Yea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second moment really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isn’t that useful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 statistic in this case…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5657"/>
            <a:ext cx="9144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Lots of fun with Random Variables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1" y="1634066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Peer Grading 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Coursera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HCI.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31,067 peer grades for 3,607 students.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89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5657"/>
            <a:ext cx="9144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Moaaahhhh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Random Variables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Jacob Bernoulli (1654-1705), also known as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James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, was a Swiss mathematician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sz="8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One of many mathematicians in Bernoulli family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The Bernoulli Random Variable is named for him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He is my 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academic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great</a:t>
            </a:r>
            <a:r>
              <a:rPr lang="en-US" altLang="zh-CN" baseline="40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-grandfather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Same eyes as Ice Cube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37891" name="Picture 6" descr="Jacob Bernoulli">
            <a:hlinkClick r:id="rId2" tooltip="Jacob Bernoulli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17764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www.isye.gatech.edu/~brani/isyebayes/bank/newbayes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286000"/>
            <a:ext cx="17526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Jacob Bernoulli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933" y="2286000"/>
            <a:ext cx="1811867" cy="221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Experiment results in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Success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or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Failure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random indicator variable (1 = success, 0 = failure)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P(X = 1) = p(1) = p	     P(X = 0) = p(0) = 1 – p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a </a:t>
            </a:r>
            <a:r>
              <a:rPr lang="en-US" altLang="zh-CN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Bernoulli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Random Variable:  X ~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Ber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(p)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E[X] = p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 = p(1 – p)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Examples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coin flip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random binary digit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whether a disk drive crashed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whether someone likes a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netflix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movie</a:t>
            </a: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Bernoulli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Random Variable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427133" y="3429000"/>
            <a:ext cx="2243667" cy="1193800"/>
          </a:xfrm>
          <a:prstGeom prst="wedgeRoundRectCallout">
            <a:avLst>
              <a:gd name="adj1" fmla="val -16211"/>
              <a:gd name="adj2" fmla="val -6728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Feel the Bern!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Consider </a:t>
            </a:r>
            <a:r>
              <a:rPr lang="en-US" altLang="zh-CN" i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independent trials of Ber(p) rand. var.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number of successes in </a:t>
            </a:r>
            <a:r>
              <a:rPr lang="en-US" altLang="zh-CN" i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trials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a </a:t>
            </a:r>
            <a:r>
              <a:rPr lang="en-US" altLang="zh-CN" b="1" u="sng">
                <a:solidFill>
                  <a:schemeClr val="tx1"/>
                </a:solidFill>
                <a:latin typeface="Arial" charset="0"/>
                <a:ea typeface="ＭＳ Ｐゴシック" charset="-128"/>
              </a:rPr>
              <a:t>Binomial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Random Variable:  X ~ Bin(n, p)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By Binomial Theorem, we know that </a:t>
            </a: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Examples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# of heads in </a:t>
            </a:r>
            <a:r>
              <a:rPr lang="en-US" altLang="zh-CN" i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coin flips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# of 1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s in randomly generated length </a:t>
            </a:r>
            <a:r>
              <a:rPr lang="en-US" altLang="zh-CN" i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bit string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# of disk drives crashed in 1000 computer cluster</a:t>
            </a:r>
          </a:p>
          <a:p>
            <a:pPr lvl="2">
              <a:buFont typeface="Courier New" charset="0"/>
              <a:buChar char="o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Assuming disks crash independently</a:t>
            </a:r>
          </a:p>
          <a:p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352523"/>
              </p:ext>
            </p:extLst>
          </p:nvPr>
        </p:nvGraphicFramePr>
        <p:xfrm>
          <a:off x="1981200" y="2819400"/>
          <a:ext cx="5664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Equation" r:id="rId3" imgW="2832100" imgH="457200" progId="Equation.3">
                  <p:embed/>
                </p:oleObj>
              </mc:Choice>
              <mc:Fallback>
                <p:oleObj name="Equation" r:id="rId3" imgW="28321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819400"/>
                        <a:ext cx="56642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176510"/>
              </p:ext>
            </p:extLst>
          </p:nvPr>
        </p:nvGraphicFramePr>
        <p:xfrm>
          <a:off x="6299200" y="3632200"/>
          <a:ext cx="1930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0" y="3632200"/>
                        <a:ext cx="1930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Binomial Random 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Variable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Bernoulli vs Binomial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4" y="1428206"/>
            <a:ext cx="2380226" cy="1430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0080" y="1889760"/>
            <a:ext cx="3465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Bernoulli is a type of RV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80243" y="3968199"/>
            <a:ext cx="7877802" cy="2434820"/>
            <a:chOff x="280243" y="3968199"/>
            <a:chExt cx="7877802" cy="24348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600" b="93733" l="1282" r="970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243" y="3968199"/>
              <a:ext cx="1783689" cy="107192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600" b="93733" l="1282" r="970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701" y="4425399"/>
              <a:ext cx="1783689" cy="107192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600" b="93733" l="1282" r="970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3763" y="4869536"/>
              <a:ext cx="1783689" cy="107192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600" b="93733" l="1282" r="9703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1408" y="5331091"/>
              <a:ext cx="1783689" cy="107192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5097" y="4720046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+</a:t>
              </a: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15142" y="5246914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59725" y="5704115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19897" y="4323806"/>
              <a:ext cx="35381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Binomial is the sum of </a:t>
              </a:r>
              <a:r>
                <a:rPr lang="en-US" i="1" dirty="0" smtClean="0"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n-US" dirty="0" err="1" smtClean="0">
                  <a:latin typeface="Arial" charset="0"/>
                  <a:ea typeface="Arial" charset="0"/>
                  <a:cs typeface="Arial" charset="0"/>
                </a:rPr>
                <a:t>Bernoullis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330496" y="5644642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1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Three fair (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heads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with p = 0.5) coins are flipped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is number of heads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~ Bin(3, 0.5)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585800"/>
              </p:ext>
            </p:extLst>
          </p:nvPr>
        </p:nvGraphicFramePr>
        <p:xfrm>
          <a:off x="1382713" y="2819400"/>
          <a:ext cx="333057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Equation" r:id="rId3" imgW="1841500" imgH="457200" progId="Equation.3">
                  <p:embed/>
                </p:oleObj>
              </mc:Choice>
              <mc:Fallback>
                <p:oleObj name="Equation" r:id="rId3" imgW="18415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2819400"/>
                        <a:ext cx="333057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640873"/>
              </p:ext>
            </p:extLst>
          </p:nvPr>
        </p:nvGraphicFramePr>
        <p:xfrm>
          <a:off x="1393825" y="4506913"/>
          <a:ext cx="333057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name="Equation" r:id="rId5" imgW="1841500" imgH="457200" progId="Equation.3">
                  <p:embed/>
                </p:oleObj>
              </mc:Choice>
              <mc:Fallback>
                <p:oleObj name="Equation" r:id="rId5" imgW="1841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4506913"/>
                        <a:ext cx="333057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6147"/>
              </p:ext>
            </p:extLst>
          </p:nvPr>
        </p:nvGraphicFramePr>
        <p:xfrm>
          <a:off x="1387475" y="3668713"/>
          <a:ext cx="32607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Equation" r:id="rId7" imgW="1803400" imgH="457200" progId="Equation.3">
                  <p:embed/>
                </p:oleObj>
              </mc:Choice>
              <mc:Fallback>
                <p:oleObj name="Equation" r:id="rId7" imgW="18034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3668713"/>
                        <a:ext cx="32607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068338"/>
              </p:ext>
            </p:extLst>
          </p:nvPr>
        </p:nvGraphicFramePr>
        <p:xfrm>
          <a:off x="1417638" y="5421313"/>
          <a:ext cx="330676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Equation" r:id="rId9" imgW="1828800" imgH="457200" progId="Equation.3">
                  <p:embed/>
                </p:oleObj>
              </mc:Choice>
              <mc:Fallback>
                <p:oleObj name="Equation" r:id="rId9" imgW="18288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5421313"/>
                        <a:ext cx="330676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Three Coin Flips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Error correcting codes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Have original 4 bit string to send over network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Add 3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parity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bits, and send 7 bits total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Each bit independently corrupted (flipped) in transition with probability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0.1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Error Correcting Codes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Error Correcting Codes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361" y="836342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Key for 7 bits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7684" y="802129"/>
            <a:ext cx="1886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Send: 1110?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8116" y="3679068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Receive: 1010100?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22" y="3663516"/>
            <a:ext cx="279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Receive: 1110000?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0116114">
            <a:off x="6782672" y="5104472"/>
            <a:ext cx="290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Flip set: </a:t>
            </a:r>
            <a:r>
              <a:rPr lang="en-US" i="1" dirty="0" err="1" smtClean="0">
                <a:ea typeface="Times New Roman" charset="0"/>
                <a:cs typeface="Times New Roman" charset="0"/>
              </a:rPr>
              <a:t>O</a:t>
            </a:r>
            <a:r>
              <a:rPr lang="en-US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i="1" dirty="0" smtClean="0">
                <a:ea typeface="Times New Roman" charset="0"/>
                <a:cs typeface="Times New Roman" charset="0"/>
              </a:rPr>
              <a:t> </a:t>
            </a:r>
            <a:r>
              <a:rPr lang="en-US" i="1" dirty="0" err="1" smtClean="0">
                <a:ea typeface="Times New Roman" charset="0"/>
                <a:cs typeface="Times New Roman" charset="0"/>
              </a:rPr>
              <a:t>E</a:t>
            </a:r>
            <a:r>
              <a:rPr lang="en-US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i="1" baseline="30000" dirty="0" err="1" smtClean="0">
                <a:ea typeface="Times New Roman" charset="0"/>
                <a:cs typeface="Times New Roman" charset="0"/>
              </a:rPr>
              <a:t>C</a:t>
            </a:r>
            <a:r>
              <a:rPr lang="en-US" i="1" baseline="30000" dirty="0" smtClean="0">
                <a:ea typeface="Times New Roman" charset="0"/>
                <a:cs typeface="Times New Roman" charset="0"/>
              </a:rPr>
              <a:t> 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for all odd sets </a:t>
            </a:r>
            <a:r>
              <a:rPr lang="en-US" i="1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and even sets </a:t>
            </a:r>
            <a:r>
              <a:rPr lang="en-US" i="1" dirty="0" smtClean="0">
                <a:ea typeface="Times New Roman" charset="0"/>
                <a:cs typeface="Times New Roman" charset="0"/>
              </a:rPr>
              <a:t>j</a:t>
            </a:r>
            <a:endParaRPr lang="en-US" i="1" baseline="-250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16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Error correcting codes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Have original 4 bit string to send over network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Add 3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parity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bits, and send 7 bits total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Each bit independently corrupted (flipped) in transition with probability 0.1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= number of bits corrupted:   X ~ Bin(7, 0.1)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But, parity bits allow us to correct at most 1 bit error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P(a correctable message is received)?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P(X = 0) + P(X = 1)</a:t>
            </a: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Error Correcting Codes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Using error correcting codes: X ~ Bin(7, 0.1)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P(X = 0) + P(X = 1) = 0.8503</a:t>
            </a:r>
          </a:p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What if we didn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use error correcting codes?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~ Bin(4, 0.1)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P(correct message received) = P(X = 0)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0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Using error correction improves reliability ~30%!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030168"/>
              </p:ext>
            </p:extLst>
          </p:nvPr>
        </p:nvGraphicFramePr>
        <p:xfrm>
          <a:off x="1374775" y="1905000"/>
          <a:ext cx="40878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name="Equation" r:id="rId3" imgW="2260600" imgH="457200" progId="Equation.3">
                  <p:embed/>
                </p:oleObj>
              </mc:Choice>
              <mc:Fallback>
                <p:oleObj name="Equation" r:id="rId3" imgW="2260600" imgH="457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1905000"/>
                        <a:ext cx="4087813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314929"/>
              </p:ext>
            </p:extLst>
          </p:nvPr>
        </p:nvGraphicFramePr>
        <p:xfrm>
          <a:off x="1371600" y="2830513"/>
          <a:ext cx="40195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Equation" r:id="rId5" imgW="2222500" imgH="457200" progId="Equation.3">
                  <p:embed/>
                </p:oleObj>
              </mc:Choice>
              <mc:Fallback>
                <p:oleObj name="Equation" r:id="rId5" imgW="22225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30513"/>
                        <a:ext cx="40195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120574"/>
              </p:ext>
            </p:extLst>
          </p:nvPr>
        </p:nvGraphicFramePr>
        <p:xfrm>
          <a:off x="1169988" y="5410200"/>
          <a:ext cx="40878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Equation" r:id="rId7" imgW="2260600" imgH="457200" progId="Equation.3">
                  <p:embed/>
                </p:oleObj>
              </mc:Choice>
              <mc:Fallback>
                <p:oleObj name="Equation" r:id="rId7" imgW="22606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5410200"/>
                        <a:ext cx="40878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Error Correcting Codes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auto">
          <a:xfrm>
            <a:off x="2667000" y="4876800"/>
            <a:ext cx="3200400" cy="1752600"/>
          </a:xfrm>
          <a:prstGeom prst="roundRect">
            <a:avLst>
              <a:gd name="adj" fmla="val 4042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  <a:ea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362200" y="2895600"/>
            <a:ext cx="3810000" cy="1828800"/>
          </a:xfrm>
          <a:prstGeom prst="roundRect">
            <a:avLst>
              <a:gd name="adj" fmla="val 4042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  <a:ea typeface="ＭＳ Ｐゴシック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667000" y="990600"/>
            <a:ext cx="3200400" cy="1752600"/>
          </a:xfrm>
          <a:prstGeom prst="roundRect">
            <a:avLst>
              <a:gd name="adj" fmla="val 4042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Times New Roman" pitchFamily="18" charset="0"/>
              <a:ea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7812088" y="223838"/>
            <a:ext cx="1331912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C236DF0-8966-C54B-BD6C-F5BBE654BFCA}" type="slidenum">
              <a:rPr lang="en-US" altLang="zh-CN" sz="1400">
                <a:solidFill>
                  <a:schemeClr val="hlink"/>
                </a:solidFill>
                <a:latin typeface="Helvetica" charset="0"/>
              </a:rPr>
              <a:pPr/>
              <a:t>4</a:t>
            </a:fld>
            <a:endParaRPr lang="en-US" altLang="zh-CN" sz="1400">
              <a:solidFill>
                <a:schemeClr val="hlink"/>
              </a:solidFill>
              <a:latin typeface="Helvetica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>
                <a:solidFill>
                  <a:srgbClr val="010000"/>
                </a:solidFill>
                <a:latin typeface="Century Gothic" charset="0"/>
              </a:rPr>
              <a:t>Today</a:t>
            </a:r>
            <a:r>
              <a:rPr lang="en-US" altLang="en-US" sz="4000" b="1">
                <a:solidFill>
                  <a:srgbClr val="010000"/>
                </a:solidFill>
                <a:latin typeface="Century Gothic" charset="0"/>
              </a:rPr>
              <a:t>’</a:t>
            </a:r>
            <a:r>
              <a:rPr lang="en-US" altLang="zh-CN" sz="4000" b="1">
                <a:solidFill>
                  <a:srgbClr val="010000"/>
                </a:solidFill>
                <a:latin typeface="Century Gothic" charset="0"/>
              </a:rPr>
              <a:t>s Topics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1074738"/>
            <a:ext cx="31242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defRPr/>
            </a:pP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ea typeface="ＭＳ Ｐゴシック" charset="0"/>
              </a:rPr>
              <a:t>Last time:</a:t>
            </a:r>
          </a:p>
          <a:p>
            <a:pPr marL="0" lvl="1"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ＭＳ Ｐゴシック" charset="0"/>
              </a:rPr>
              <a:t>Random Variables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ＭＳ Ｐゴシック" charset="0"/>
            </a:endParaRPr>
          </a:p>
          <a:p>
            <a:pPr marL="0" lvl="1">
              <a:defRPr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ＭＳ Ｐゴシック" charset="0"/>
              </a:rPr>
              <a:t>Expectation + PDF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ＭＳ Ｐゴシック" charset="0"/>
            </a:endParaRPr>
          </a:p>
        </p:txBody>
      </p:sp>
      <p:sp>
        <p:nvSpPr>
          <p:cNvPr id="27655" name="Rectangle 6"/>
          <p:cNvSpPr>
            <a:spLocks noChangeArrowheads="1"/>
          </p:cNvSpPr>
          <p:nvPr/>
        </p:nvSpPr>
        <p:spPr bwMode="auto">
          <a:xfrm>
            <a:off x="2512742" y="3120987"/>
            <a:ext cx="3581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/>
            <a:r>
              <a:rPr lang="en-US" altLang="zh-CN" b="1" dirty="0">
                <a:solidFill>
                  <a:schemeClr val="bg2"/>
                </a:solidFill>
              </a:rPr>
              <a:t>Today:</a:t>
            </a:r>
          </a:p>
          <a:p>
            <a:pPr marL="0" lvl="1"/>
            <a:r>
              <a:rPr lang="en-US" altLang="zh-CN" dirty="0" smtClean="0">
                <a:solidFill>
                  <a:schemeClr val="bg2"/>
                </a:solidFill>
              </a:rPr>
              <a:t>Variance</a:t>
            </a:r>
            <a:endParaRPr lang="en-US" altLang="zh-CN" dirty="0">
              <a:solidFill>
                <a:schemeClr val="bg2"/>
              </a:solidFill>
            </a:endParaRPr>
          </a:p>
          <a:p>
            <a:pPr marL="0" lvl="1"/>
            <a:r>
              <a:rPr lang="en-US" altLang="zh-CN" dirty="0" smtClean="0">
                <a:solidFill>
                  <a:schemeClr val="bg2"/>
                </a:solidFill>
              </a:rPr>
              <a:t>Bernoulli + Binominal RVs</a:t>
            </a:r>
            <a:endParaRPr lang="en-US" altLang="zh-CN" dirty="0">
              <a:solidFill>
                <a:schemeClr val="bg2"/>
              </a:solidFill>
            </a:endParaRPr>
          </a:p>
        </p:txBody>
      </p:sp>
      <p:sp>
        <p:nvSpPr>
          <p:cNvPr id="27656" name="Rectangle 7"/>
          <p:cNvSpPr>
            <a:spLocks noChangeArrowheads="1"/>
          </p:cNvSpPr>
          <p:nvPr/>
        </p:nvSpPr>
        <p:spPr bwMode="auto">
          <a:xfrm>
            <a:off x="2819399" y="5265738"/>
            <a:ext cx="29903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marL="0" lvl="1"/>
            <a:r>
              <a:rPr lang="en-US" altLang="zh-CN" b="1" dirty="0">
                <a:solidFill>
                  <a:srgbClr val="7F7F7F"/>
                </a:solidFill>
              </a:rPr>
              <a:t>Next time:</a:t>
            </a:r>
          </a:p>
          <a:p>
            <a:pPr marL="0" lvl="1"/>
            <a:r>
              <a:rPr lang="en-US" altLang="zh-CN" dirty="0" smtClean="0">
                <a:solidFill>
                  <a:srgbClr val="7F7F7F"/>
                </a:solidFill>
              </a:rPr>
              <a:t>All the other discrete RVs</a:t>
            </a:r>
            <a:endParaRPr lang="en-US" altLang="zh-CN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85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Person has 2 genes for trait (eye color)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Child receives 1 gene (equally likely) from each parent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Child has brown eyes if either (or both) genes brown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Child only has blue eyes if both genes blue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Brown is 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dominant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(d) ,  Blue is 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recessive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(r)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Parents each have 1 brown and 1 blue gene</a:t>
            </a:r>
          </a:p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4 children, what is P(3 children with brown eyes)?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Child has blue eyes: p = (½) (½)  = ¼   (2 blue genes)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P(child has brown eyes) = 1 – (¼) = 0.75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X = # of children with brown eyes.  X ~ Bin(4, 0.75)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655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12854"/>
              </p:ext>
            </p:extLst>
          </p:nvPr>
        </p:nvGraphicFramePr>
        <p:xfrm>
          <a:off x="1373188" y="5878513"/>
          <a:ext cx="4341812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3" imgW="2400300" imgH="457200" progId="Equation.3">
                  <p:embed/>
                </p:oleObj>
              </mc:Choice>
              <mc:Fallback>
                <p:oleObj name="Equation" r:id="rId3" imgW="24003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5878513"/>
                        <a:ext cx="4341812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Genetic Inheritance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Consider: X ~ Bin(n, p)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E[X] = np</a:t>
            </a:r>
          </a:p>
          <a:p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 = np(1 – p)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So, to compute E[X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], we have: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 = E[X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– (E[X])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</a:t>
            </a:r>
            <a:r>
              <a:rPr lang="en-US" altLang="zh-CN" baseline="30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] =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Var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(X) + (E[X])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   =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np(1 – p) + (np)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	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   =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– np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+ np</a:t>
            </a:r>
            <a:endParaRPr lang="en-US" altLang="zh-CN" sz="4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sz="1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Note: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Ber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(p) = Bin(1, p)</a:t>
            </a:r>
          </a:p>
          <a:p>
            <a:pPr lvl="1">
              <a:buFont typeface="Wingdings" charset="2"/>
              <a:buNone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Properties of Bin(n, p)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48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48" name="Triangle 47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Triangle 49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Triangle 50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Triangle 51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Triangle 52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Triangle 53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5" name="Triangle 54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Triangle 55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Triangle 56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Triangle 57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9" name="Triangle 58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>
            <a:off x="2988735" y="1066801"/>
            <a:ext cx="169333" cy="16933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038600" y="1032932"/>
            <a:ext cx="468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When a marble hits a pin, it has equal chance of going left or right.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6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64 L 0.05365 0.16296 " pathEditMode="relative" ptsTypes="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8600" y="1032932"/>
            <a:ext cx="4682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When a marble hits a pin, it has equal chance of going left or right. Each pin represents an independent event.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49" name="Triangle 48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1" name="Triangle 50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2" name="Triangle 51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3" name="Triangle 52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4" name="Triangle 53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5" name="Triangle 54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6" name="Triangle 55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7" name="Triangle 56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8" name="Triangle 57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9" name="Triangle 58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0" name="Triangle 59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83" name="Oval 82"/>
          <p:cNvSpPr/>
          <p:nvPr/>
        </p:nvSpPr>
        <p:spPr bwMode="auto">
          <a:xfrm>
            <a:off x="2988735" y="1066801"/>
            <a:ext cx="169333" cy="16933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3014135" y="1058335"/>
            <a:ext cx="169333" cy="16933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2997201" y="1066801"/>
            <a:ext cx="169333" cy="169333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04 0.0419 L -0.05556 0.16667 L -0.00191 0.2963 L 0.05365 0.42222 L 0.1066 0.54931 L 0.00833 0.70116 L 0.05642 0.79259 " pathEditMode="relative" ptsTypes="AAAAAAAA">
                                      <p:cBhvr>
                                        <p:cTn id="6" dur="4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2.77778E-7 0.03819 L 0.05104 0.16898 L -0.00087 0.2912 L -0.05191 0.42222 L 0.00087 0.54931 L -0.1 0.70972 L -0.05191 0.8 " pathEditMode="relative" ptsTypes="AAAAAAAA">
                                      <p:cBhvr>
                                        <p:cTn id="1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3473 L 0.05174 0.16042 L 0.10729 0.29144 L 0.15833 0.41968 L 0.21389 0.54699 L 0.31493 0.76551 L 0.29913 0.79514 " pathEditMode="relative" ptsTypes="AAAAAAA">
                                      <p:cBhvr>
                                        <p:cTn id="2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1" animBg="1"/>
      <p:bldP spid="84" grpId="2" animBg="1"/>
      <p:bldP spid="85" grpId="0" animBg="1"/>
      <p:bldP spid="8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852333" y="990599"/>
            <a:ext cx="468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bucket index that a marble lands in is equal to the number of times the marble went right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32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106333" y="982133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chemeClr val="accent6"/>
                </a:solidFill>
                <a:ea typeface="Times New Roman" charset="0"/>
                <a:cs typeface="Times New Roman" charset="0"/>
              </a:rPr>
              <a:t>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whether a particular marble goes right as a Bernoulli </a:t>
            </a:r>
            <a:r>
              <a:rPr lang="en-US" b="1" i="1" dirty="0" smtClean="0">
                <a:solidFill>
                  <a:schemeClr val="accent6"/>
                </a:solidFill>
                <a:ea typeface="Times New Roman" charset="0"/>
                <a:cs typeface="Times New Roman" charset="0"/>
              </a:rPr>
              <a:t>R</a:t>
            </a:r>
            <a:r>
              <a:rPr lang="en-US" i="1" dirty="0" smtClean="0">
                <a:ea typeface="Times New Roman" charset="0"/>
                <a:cs typeface="Times New Roman" charset="0"/>
              </a:rPr>
              <a:t> ~ </a:t>
            </a:r>
            <a:r>
              <a:rPr lang="en-US" i="1" dirty="0" err="1" smtClean="0">
                <a:ea typeface="Times New Roman" charset="0"/>
                <a:cs typeface="Times New Roman" charset="0"/>
              </a:rPr>
              <a:t>Ber</a:t>
            </a:r>
            <a:r>
              <a:rPr lang="en-US" i="1" dirty="0" smtClean="0">
                <a:ea typeface="Times New Roman" charset="0"/>
                <a:cs typeface="Times New Roman" charset="0"/>
              </a:rPr>
              <a:t>(0.5)</a:t>
            </a:r>
            <a:endParaRPr lang="en-US" i="1" dirty="0"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851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131733" y="999066"/>
            <a:ext cx="4682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218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</a:t>
            </a:r>
            <a:r>
              <a:rPr lang="en-US" dirty="0" smtClean="0">
                <a:ea typeface="Times New Roman" charset="0"/>
                <a:cs typeface="Times New Roman" charset="0"/>
              </a:rPr>
              <a:t>(levels,</a:t>
            </a:r>
            <a:r>
              <a:rPr lang="en-US" i="1" dirty="0" smtClean="0">
                <a:ea typeface="Times New Roman" charset="0"/>
                <a:cs typeface="Times New Roman" charset="0"/>
              </a:rPr>
              <a:t>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69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48343" y="1371600"/>
            <a:ext cx="8567057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Game set-up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We have a fair coin (come up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heads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with p = 0.5)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Let 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= number of coin flips (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heads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before first 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tails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You win $2</a:t>
            </a:r>
            <a:r>
              <a:rPr lang="en-US" altLang="zh-CN" i="1" baseline="4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  <a:endParaRPr lang="en-US" altLang="zh-CN" u="sng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much would you pay to play?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Solution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Let X = your winnings</a:t>
            </a:r>
          </a:p>
          <a:p>
            <a:pPr lvl="1">
              <a:buFont typeface="Wingdings" charset="2"/>
              <a:buChar char="§"/>
            </a:pPr>
            <a:endParaRPr lang="en-US" altLang="zh-CN" sz="1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E[X] = </a:t>
            </a:r>
          </a:p>
          <a:p>
            <a:pPr lvl="1">
              <a:buFont typeface="Wingdings" charset="2"/>
              <a:buChar char="§"/>
            </a:pPr>
            <a:endParaRPr lang="en-US" altLang="zh-CN" sz="16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</a:t>
            </a:r>
          </a:p>
          <a:p>
            <a:pPr lvl="1">
              <a:buFont typeface="Wingdings" charset="2"/>
              <a:buNone/>
            </a:pPr>
            <a:endParaRPr lang="en-US" altLang="zh-CN" sz="7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ll let you play for $1 </a:t>
            </a: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thousand... 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but just once!  Takers?</a:t>
            </a: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166938" y="4572000"/>
          <a:ext cx="66722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0" name="Equation" r:id="rId3" imgW="3390900" imgH="469900" progId="Equation.3">
                  <p:embed/>
                </p:oleObj>
              </mc:Choice>
              <mc:Fallback>
                <p:oleObj name="Equation" r:id="rId3" imgW="3390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4572000"/>
                        <a:ext cx="667226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5"/>
          <p:cNvGraphicFramePr>
            <a:graphicFrameLocks noChangeAspect="1"/>
          </p:cNvGraphicFramePr>
          <p:nvPr/>
        </p:nvGraphicFramePr>
        <p:xfrm>
          <a:off x="1931988" y="5402263"/>
          <a:ext cx="1395412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1" name="Equation" r:id="rId5" imgW="710891" imgH="431613" progId="Equation.3">
                  <p:embed/>
                </p:oleObj>
              </mc:Choice>
              <mc:Fallback>
                <p:oleObj name="Equation" r:id="rId5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8" y="5402263"/>
                        <a:ext cx="1395412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 Petersburg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0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834" y="3805767"/>
            <a:ext cx="3195785" cy="68156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 bwMode="auto">
          <a:xfrm>
            <a:off x="448733" y="6527801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1" y="3848100"/>
            <a:ext cx="3119966" cy="665396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 bwMode="auto">
          <a:xfrm>
            <a:off x="448733" y="6527801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1439332" y="6189133"/>
            <a:ext cx="414867" cy="4656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840237"/>
            <a:ext cx="3158066" cy="67672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 bwMode="auto">
          <a:xfrm>
            <a:off x="448733" y="6527801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439332" y="6189133"/>
            <a:ext cx="414867" cy="4656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04532" y="5401733"/>
            <a:ext cx="414867" cy="12615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4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3822700"/>
            <a:ext cx="3048000" cy="653143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 bwMode="auto">
          <a:xfrm>
            <a:off x="448733" y="6527801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1439332" y="6189133"/>
            <a:ext cx="414867" cy="4656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04532" y="5401733"/>
            <a:ext cx="414867" cy="12615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403599" y="5401733"/>
            <a:ext cx="414867" cy="12615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2600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448733" y="6527801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Galton Board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4665" y="762002"/>
            <a:ext cx="6036733" cy="5901264"/>
            <a:chOff x="728132" y="719668"/>
            <a:chExt cx="6036733" cy="5901264"/>
          </a:xfrm>
        </p:grpSpPr>
        <p:sp>
          <p:nvSpPr>
            <p:cNvPr id="5" name="Triangle 4"/>
            <p:cNvSpPr/>
            <p:nvPr/>
          </p:nvSpPr>
          <p:spPr bwMode="auto">
            <a:xfrm>
              <a:off x="1253067" y="770468"/>
              <a:ext cx="4876800" cy="4495800"/>
            </a:xfrm>
            <a:prstGeom prst="triangle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564467" y="719668"/>
              <a:ext cx="270933" cy="4741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Triangle 14"/>
            <p:cNvSpPr/>
            <p:nvPr/>
          </p:nvSpPr>
          <p:spPr bwMode="auto">
            <a:xfrm>
              <a:off x="3218225" y="14562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riangle 15"/>
            <p:cNvSpPr/>
            <p:nvPr/>
          </p:nvSpPr>
          <p:spPr bwMode="auto">
            <a:xfrm>
              <a:off x="2727158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Triangle 16"/>
            <p:cNvSpPr/>
            <p:nvPr/>
          </p:nvSpPr>
          <p:spPr bwMode="auto">
            <a:xfrm>
              <a:off x="2261491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Triangle 17"/>
            <p:cNvSpPr/>
            <p:nvPr/>
          </p:nvSpPr>
          <p:spPr bwMode="auto">
            <a:xfrm>
              <a:off x="1778892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Triangle 18"/>
            <p:cNvSpPr/>
            <p:nvPr/>
          </p:nvSpPr>
          <p:spPr bwMode="auto">
            <a:xfrm>
              <a:off x="3709292" y="2336800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riangle 19"/>
            <p:cNvSpPr/>
            <p:nvPr/>
          </p:nvSpPr>
          <p:spPr bwMode="auto">
            <a:xfrm>
              <a:off x="3226692" y="3208866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Triangle 20"/>
            <p:cNvSpPr/>
            <p:nvPr/>
          </p:nvSpPr>
          <p:spPr bwMode="auto">
            <a:xfrm>
              <a:off x="4200358" y="3208867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Triangle 21"/>
            <p:cNvSpPr/>
            <p:nvPr/>
          </p:nvSpPr>
          <p:spPr bwMode="auto">
            <a:xfrm>
              <a:off x="2752558" y="4080934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Triangle 22"/>
            <p:cNvSpPr/>
            <p:nvPr/>
          </p:nvSpPr>
          <p:spPr bwMode="auto">
            <a:xfrm>
              <a:off x="3717758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Triangle 23"/>
            <p:cNvSpPr/>
            <p:nvPr/>
          </p:nvSpPr>
          <p:spPr bwMode="auto">
            <a:xfrm>
              <a:off x="4691424" y="4080933"/>
              <a:ext cx="998176" cy="889001"/>
            </a:xfrm>
            <a:prstGeom prst="triangl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691468" y="14478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00402" y="23198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174068" y="2311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2726268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691469" y="31919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673602" y="32004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2235202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217335" y="40640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4191001" y="40724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5156201" y="4064002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1744135" y="4927603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2743201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708402" y="4936069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4673602" y="4936070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5664201" y="4944536"/>
              <a:ext cx="67733" cy="6773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7686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750733" y="5257799"/>
              <a:ext cx="956733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707466" y="5257799"/>
              <a:ext cx="1007535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6467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04334" y="5249332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5715000" y="5257799"/>
              <a:ext cx="982134" cy="136313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8132" y="5232404"/>
              <a:ext cx="6036733" cy="9722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464733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468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28999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11132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93266" y="6370934"/>
            <a:ext cx="338554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88933" y="2819399"/>
            <a:ext cx="4487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Calculate the probability of a marble landing in a bucket.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1439332" y="6189133"/>
            <a:ext cx="414867" cy="4656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2404532" y="5401733"/>
            <a:ext cx="414867" cy="12615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403599" y="5401733"/>
            <a:ext cx="414867" cy="1261533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4377265" y="6189133"/>
            <a:ext cx="414867" cy="46566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350933" y="6536266"/>
            <a:ext cx="414867" cy="127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3400" y="52239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Arial" charset="0"/>
                <a:ea typeface="Arial" charset="0"/>
                <a:cs typeface="Arial" charset="0"/>
              </a:rPr>
              <a:t>PDF</a:t>
            </a:r>
            <a:endParaRPr lang="en-US" dirty="0">
              <a:solidFill>
                <a:srgbClr val="7030A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6273800" y="5774267"/>
            <a:ext cx="778933" cy="338666"/>
          </a:xfrm>
          <a:custGeom>
            <a:avLst/>
            <a:gdLst>
              <a:gd name="connsiteX0" fmla="*/ 778933 w 778933"/>
              <a:gd name="connsiteY0" fmla="*/ 0 h 338666"/>
              <a:gd name="connsiteX1" fmla="*/ 736600 w 778933"/>
              <a:gd name="connsiteY1" fmla="*/ 118533 h 338666"/>
              <a:gd name="connsiteX2" fmla="*/ 677333 w 778933"/>
              <a:gd name="connsiteY2" fmla="*/ 135466 h 338666"/>
              <a:gd name="connsiteX3" fmla="*/ 626533 w 778933"/>
              <a:gd name="connsiteY3" fmla="*/ 143933 h 338666"/>
              <a:gd name="connsiteX4" fmla="*/ 584200 w 778933"/>
              <a:gd name="connsiteY4" fmla="*/ 152400 h 338666"/>
              <a:gd name="connsiteX5" fmla="*/ 550333 w 778933"/>
              <a:gd name="connsiteY5" fmla="*/ 160866 h 338666"/>
              <a:gd name="connsiteX6" fmla="*/ 524933 w 778933"/>
              <a:gd name="connsiteY6" fmla="*/ 169333 h 338666"/>
              <a:gd name="connsiteX7" fmla="*/ 465667 w 778933"/>
              <a:gd name="connsiteY7" fmla="*/ 177800 h 338666"/>
              <a:gd name="connsiteX8" fmla="*/ 372533 w 778933"/>
              <a:gd name="connsiteY8" fmla="*/ 194733 h 338666"/>
              <a:gd name="connsiteX9" fmla="*/ 84667 w 778933"/>
              <a:gd name="connsiteY9" fmla="*/ 211666 h 338666"/>
              <a:gd name="connsiteX10" fmla="*/ 25400 w 778933"/>
              <a:gd name="connsiteY10" fmla="*/ 220133 h 338666"/>
              <a:gd name="connsiteX11" fmla="*/ 0 w 778933"/>
              <a:gd name="connsiteY11" fmla="*/ 211666 h 338666"/>
              <a:gd name="connsiteX12" fmla="*/ 25400 w 778933"/>
              <a:gd name="connsiteY12" fmla="*/ 194733 h 338666"/>
              <a:gd name="connsiteX13" fmla="*/ 93133 w 778933"/>
              <a:gd name="connsiteY13" fmla="*/ 135466 h 338666"/>
              <a:gd name="connsiteX14" fmla="*/ 118533 w 778933"/>
              <a:gd name="connsiteY14" fmla="*/ 118533 h 338666"/>
              <a:gd name="connsiteX15" fmla="*/ 135467 w 778933"/>
              <a:gd name="connsiteY15" fmla="*/ 101600 h 338666"/>
              <a:gd name="connsiteX16" fmla="*/ 67733 w 778933"/>
              <a:gd name="connsiteY16" fmla="*/ 160866 h 338666"/>
              <a:gd name="connsiteX17" fmla="*/ 50800 w 778933"/>
              <a:gd name="connsiteY17" fmla="*/ 186266 h 338666"/>
              <a:gd name="connsiteX18" fmla="*/ 16933 w 778933"/>
              <a:gd name="connsiteY18" fmla="*/ 220133 h 338666"/>
              <a:gd name="connsiteX19" fmla="*/ 76200 w 778933"/>
              <a:gd name="connsiteY19" fmla="*/ 287866 h 338666"/>
              <a:gd name="connsiteX20" fmla="*/ 127000 w 778933"/>
              <a:gd name="connsiteY20" fmla="*/ 321733 h 338666"/>
              <a:gd name="connsiteX21" fmla="*/ 152400 w 778933"/>
              <a:gd name="connsiteY21" fmla="*/ 338666 h 33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8933" h="338666">
                <a:moveTo>
                  <a:pt x="778933" y="0"/>
                </a:moveTo>
                <a:cubicBezTo>
                  <a:pt x="773915" y="20074"/>
                  <a:pt x="758980" y="100629"/>
                  <a:pt x="736600" y="118533"/>
                </a:cubicBezTo>
                <a:cubicBezTo>
                  <a:pt x="720556" y="131368"/>
                  <a:pt x="697353" y="130846"/>
                  <a:pt x="677333" y="135466"/>
                </a:cubicBezTo>
                <a:cubicBezTo>
                  <a:pt x="660606" y="139326"/>
                  <a:pt x="643423" y="140862"/>
                  <a:pt x="626533" y="143933"/>
                </a:cubicBezTo>
                <a:cubicBezTo>
                  <a:pt x="612375" y="146507"/>
                  <a:pt x="598248" y="149278"/>
                  <a:pt x="584200" y="152400"/>
                </a:cubicBezTo>
                <a:cubicBezTo>
                  <a:pt x="572841" y="154924"/>
                  <a:pt x="561522" y="157669"/>
                  <a:pt x="550333" y="160866"/>
                </a:cubicBezTo>
                <a:cubicBezTo>
                  <a:pt x="541752" y="163318"/>
                  <a:pt x="533684" y="167583"/>
                  <a:pt x="524933" y="169333"/>
                </a:cubicBezTo>
                <a:cubicBezTo>
                  <a:pt x="505365" y="173247"/>
                  <a:pt x="485351" y="174519"/>
                  <a:pt x="465667" y="177800"/>
                </a:cubicBezTo>
                <a:cubicBezTo>
                  <a:pt x="439483" y="182164"/>
                  <a:pt x="398181" y="192809"/>
                  <a:pt x="372533" y="194733"/>
                </a:cubicBezTo>
                <a:cubicBezTo>
                  <a:pt x="276681" y="201922"/>
                  <a:pt x="180622" y="206022"/>
                  <a:pt x="84667" y="211666"/>
                </a:cubicBezTo>
                <a:cubicBezTo>
                  <a:pt x="64911" y="214488"/>
                  <a:pt x="45356" y="220133"/>
                  <a:pt x="25400" y="220133"/>
                </a:cubicBezTo>
                <a:cubicBezTo>
                  <a:pt x="16475" y="220133"/>
                  <a:pt x="0" y="220591"/>
                  <a:pt x="0" y="211666"/>
                </a:cubicBezTo>
                <a:cubicBezTo>
                  <a:pt x="0" y="201490"/>
                  <a:pt x="16933" y="200377"/>
                  <a:pt x="25400" y="194733"/>
                </a:cubicBezTo>
                <a:cubicBezTo>
                  <a:pt x="62321" y="145505"/>
                  <a:pt x="36779" y="170687"/>
                  <a:pt x="93133" y="135466"/>
                </a:cubicBezTo>
                <a:cubicBezTo>
                  <a:pt x="101762" y="130073"/>
                  <a:pt x="110587" y="124890"/>
                  <a:pt x="118533" y="118533"/>
                </a:cubicBezTo>
                <a:cubicBezTo>
                  <a:pt x="124766" y="113546"/>
                  <a:pt x="142607" y="98030"/>
                  <a:pt x="135467" y="101600"/>
                </a:cubicBezTo>
                <a:cubicBezTo>
                  <a:pt x="116006" y="111331"/>
                  <a:pt x="80830" y="145587"/>
                  <a:pt x="67733" y="160866"/>
                </a:cubicBezTo>
                <a:cubicBezTo>
                  <a:pt x="61111" y="168592"/>
                  <a:pt x="57422" y="178540"/>
                  <a:pt x="50800" y="186266"/>
                </a:cubicBezTo>
                <a:cubicBezTo>
                  <a:pt x="40410" y="198388"/>
                  <a:pt x="16933" y="220133"/>
                  <a:pt x="16933" y="220133"/>
                </a:cubicBezTo>
                <a:cubicBezTo>
                  <a:pt x="31164" y="237921"/>
                  <a:pt x="55989" y="272146"/>
                  <a:pt x="76200" y="287866"/>
                </a:cubicBezTo>
                <a:cubicBezTo>
                  <a:pt x="92264" y="300361"/>
                  <a:pt x="110067" y="310444"/>
                  <a:pt x="127000" y="321733"/>
                </a:cubicBezTo>
                <a:lnTo>
                  <a:pt x="152400" y="338666"/>
                </a:ln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31733" y="999066"/>
            <a:ext cx="4682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 can define an indicator random variable (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 which represents what bucket a marble lands in. </a:t>
            </a:r>
            <a:r>
              <a:rPr lang="en-US" b="1" i="1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B</a:t>
            </a:r>
            <a:r>
              <a:rPr lang="en-US" i="1" dirty="0" smtClean="0">
                <a:ea typeface="Times New Roman" charset="0"/>
                <a:cs typeface="Times New Roman" charset="0"/>
              </a:rPr>
              <a:t> ~ Bin(5, 0.5)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lton Board Binomial Distribu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1533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7107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5329"/>
              </p:ext>
            </p:extLst>
          </p:nvPr>
        </p:nvGraphicFramePr>
        <p:xfrm>
          <a:off x="1219200" y="1152525"/>
          <a:ext cx="7467600" cy="532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r:id="rId3" imgW="7468247" imgH="5328366" progId="Excel.Chart.8">
                  <p:embed/>
                </p:oleObj>
              </mc:Choice>
              <mc:Fallback>
                <p:oleObj r:id="rId3" imgW="7468247" imgH="5328366" progId="Excel.Chart.8">
                  <p:embed/>
                  <p:pic>
                    <p:nvPicPr>
                      <p:cNvPr id="0" name="Char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52525"/>
                        <a:ext cx="7467600" cy="532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Box 11"/>
          <p:cNvSpPr txBox="1">
            <a:spLocks noChangeArrowheads="1"/>
          </p:cNvSpPr>
          <p:nvPr/>
        </p:nvSpPr>
        <p:spPr bwMode="auto">
          <a:xfrm>
            <a:off x="5410200" y="63198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i="1">
                <a:latin typeface="Arial" charset="0"/>
              </a:rPr>
              <a:t>k</a:t>
            </a:r>
          </a:p>
        </p:txBody>
      </p:sp>
      <p:sp>
        <p:nvSpPr>
          <p:cNvPr id="47109" name="TextBox 12"/>
          <p:cNvSpPr txBox="1">
            <a:spLocks noChangeArrowheads="1"/>
          </p:cNvSpPr>
          <p:nvPr/>
        </p:nvSpPr>
        <p:spPr bwMode="auto">
          <a:xfrm>
            <a:off x="152400" y="33480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i="1">
                <a:latin typeface="Arial" charset="0"/>
              </a:rPr>
              <a:t>P(X=k)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PMF for X ~ Bin(10, 0.5)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en-US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8131" name="TextBox 11"/>
          <p:cNvSpPr txBox="1">
            <a:spLocks noChangeArrowheads="1"/>
          </p:cNvSpPr>
          <p:nvPr/>
        </p:nvSpPr>
        <p:spPr bwMode="auto">
          <a:xfrm>
            <a:off x="5410200" y="6319838"/>
            <a:ext cx="685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i="1">
                <a:latin typeface="Arial" charset="0"/>
              </a:rPr>
              <a:t>k</a:t>
            </a:r>
          </a:p>
        </p:txBody>
      </p:sp>
      <p:sp>
        <p:nvSpPr>
          <p:cNvPr id="48132" name="TextBox 12"/>
          <p:cNvSpPr txBox="1">
            <a:spLocks noChangeArrowheads="1"/>
          </p:cNvSpPr>
          <p:nvPr/>
        </p:nvSpPr>
        <p:spPr bwMode="auto">
          <a:xfrm>
            <a:off x="152400" y="33480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zh-CN" i="1">
                <a:latin typeface="Arial" charset="0"/>
              </a:rPr>
              <a:t>P(X=k)</a:t>
            </a:r>
          </a:p>
        </p:txBody>
      </p:sp>
      <p:graphicFrame>
        <p:nvGraphicFramePr>
          <p:cNvPr id="48133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803352"/>
              </p:ext>
            </p:extLst>
          </p:nvPr>
        </p:nvGraphicFramePr>
        <p:xfrm>
          <a:off x="1219200" y="1152525"/>
          <a:ext cx="7543800" cy="532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1" r:id="rId3" imgW="7547502" imgH="5328366" progId="Excel.Chart.8">
                  <p:embed/>
                </p:oleObj>
              </mc:Choice>
              <mc:Fallback>
                <p:oleObj r:id="rId3" imgW="7547502" imgH="5328366" progId="Excel.Chart.8">
                  <p:embed/>
                  <p:pic>
                    <p:nvPicPr>
                      <p:cNvPr id="0" name="Char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52525"/>
                        <a:ext cx="7543800" cy="532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PMF for X ~ Bin(10, 0.3)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181600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Is it better to vote in small or large state?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Small: more likely your vote changes outcome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Large: larger outcome (electoral votes) if state swings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a (= 2n) voters equally likely to vote for either candidate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You are deciding (a + 1)</a:t>
            </a:r>
            <a:r>
              <a:rPr lang="en-US" altLang="zh-CN" baseline="3000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st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  vote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20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Use Stirling</a:t>
            </a:r>
            <a:r>
              <a:rPr lang="en-US" altLang="en-US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s Approximation: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3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Power = P(tie) * Elec. Votes =  </a:t>
            </a:r>
          </a:p>
          <a:p>
            <a:pPr lvl="1">
              <a:buFont typeface="Wingdings" charset="2"/>
              <a:buChar char="§"/>
            </a:pPr>
            <a:r>
              <a:rPr lang="en-US" altLang="zh-CN">
                <a:solidFill>
                  <a:schemeClr val="tx1"/>
                </a:solidFill>
                <a:latin typeface="Arial" charset="0"/>
                <a:ea typeface="ＭＳ Ｐゴシック" charset="-128"/>
              </a:rPr>
              <a:t>Larger state = more power</a:t>
            </a: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sz="120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endParaRPr lang="en-US" altLang="zh-CN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061"/>
              </p:ext>
            </p:extLst>
          </p:nvPr>
        </p:nvGraphicFramePr>
        <p:xfrm>
          <a:off x="1371600" y="3505200"/>
          <a:ext cx="4800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4" name="Equation" r:id="rId3" imgW="2692400" imgH="482600" progId="Equation.3">
                  <p:embed/>
                </p:oleObj>
              </mc:Choice>
              <mc:Fallback>
                <p:oleObj name="Equation" r:id="rId3" imgW="26924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05200"/>
                        <a:ext cx="48006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481763"/>
              </p:ext>
            </p:extLst>
          </p:nvPr>
        </p:nvGraphicFramePr>
        <p:xfrm>
          <a:off x="5375275" y="4391025"/>
          <a:ext cx="23209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5" name="Equation" r:id="rId5" imgW="1091726" imgH="228501" progId="Equation.3">
                  <p:embed/>
                </p:oleObj>
              </mc:Choice>
              <mc:Fallback>
                <p:oleObj name="Equation" r:id="rId5" imgW="1091726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4391025"/>
                        <a:ext cx="232092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147828"/>
              </p:ext>
            </p:extLst>
          </p:nvPr>
        </p:nvGraphicFramePr>
        <p:xfrm>
          <a:off x="1447800" y="4876800"/>
          <a:ext cx="57150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6" name="Equation" r:id="rId7" imgW="2755900" imgH="457200" progId="Equation.3">
                  <p:embed/>
                </p:oleObj>
              </mc:Choice>
              <mc:Fallback>
                <p:oleObj name="Equation" r:id="rId7" imgW="27559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76800"/>
                        <a:ext cx="571500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222269"/>
              </p:ext>
            </p:extLst>
          </p:nvPr>
        </p:nvGraphicFramePr>
        <p:xfrm>
          <a:off x="5486400" y="5656263"/>
          <a:ext cx="26701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7" name="Equation" r:id="rId9" imgW="1435100" imgH="482600" progId="Equation.3">
                  <p:embed/>
                </p:oleObj>
              </mc:Choice>
              <mc:Fallback>
                <p:oleObj name="Equation" r:id="rId9" imgW="14351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656263"/>
                        <a:ext cx="26701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Power of Your Vote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48343" y="1371600"/>
            <a:ext cx="8567057" cy="5181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What if Chris has only $65,536?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Same game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If you win over $65,536 I leave the country.</a:t>
            </a:r>
            <a:endParaRPr lang="en-US" altLang="zh-CN" u="sng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Solution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Let X = your winnings</a:t>
            </a:r>
          </a:p>
          <a:p>
            <a:pPr lvl="1">
              <a:buFont typeface="Wingdings" charset="2"/>
              <a:buChar char="§"/>
            </a:pPr>
            <a:endParaRPr lang="en-US" altLang="zh-CN" sz="1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E[X]  </a:t>
            </a:r>
          </a:p>
          <a:p>
            <a:pPr lvl="1">
              <a:buFont typeface="Wingdings" charset="2"/>
              <a:buChar char="§"/>
            </a:pPr>
            <a:endParaRPr lang="en-US" altLang="zh-CN" sz="16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	</a:t>
            </a:r>
          </a:p>
          <a:p>
            <a:pPr lvl="1">
              <a:buFont typeface="Wingdings" charset="2"/>
              <a:buNone/>
            </a:pPr>
            <a:endParaRPr lang="en-US" altLang="zh-CN" sz="7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endParaRPr lang="en-US" altLang="zh-CN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 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Petersburg </a:t>
            </a:r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+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Reality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463" y="3739726"/>
            <a:ext cx="6144519" cy="266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07001" y="1634066"/>
            <a:ext cx="378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Peer Grading on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Coursera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HCI. 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31,067 peer grades for 3,607 students.  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557239" y="814039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Looking ahead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1591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01" y="5025668"/>
            <a:ext cx="3480707" cy="356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29" y="4563292"/>
            <a:ext cx="2262541" cy="2937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893860">
            <a:off x="7190397" y="4188823"/>
            <a:ext cx="170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Problem </a:t>
            </a:r>
            <a:r>
              <a:rPr lang="en-US" sz="1800" dirty="0" err="1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param</a:t>
            </a:r>
            <a:endParaRPr lang="en-US" sz="1800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7139076" y="4371703"/>
            <a:ext cx="306753" cy="156754"/>
          </a:xfrm>
          <a:custGeom>
            <a:avLst/>
            <a:gdLst>
              <a:gd name="connsiteX0" fmla="*/ 306753 w 306753"/>
              <a:gd name="connsiteY0" fmla="*/ 0 h 156754"/>
              <a:gd name="connsiteX1" fmla="*/ 271918 w 306753"/>
              <a:gd name="connsiteY1" fmla="*/ 8708 h 156754"/>
              <a:gd name="connsiteX2" fmla="*/ 97747 w 306753"/>
              <a:gd name="connsiteY2" fmla="*/ 17417 h 156754"/>
              <a:gd name="connsiteX3" fmla="*/ 80330 w 306753"/>
              <a:gd name="connsiteY3" fmla="*/ 43543 h 156754"/>
              <a:gd name="connsiteX4" fmla="*/ 62913 w 306753"/>
              <a:gd name="connsiteY4" fmla="*/ 104503 h 156754"/>
              <a:gd name="connsiteX5" fmla="*/ 54204 w 306753"/>
              <a:gd name="connsiteY5" fmla="*/ 130628 h 156754"/>
              <a:gd name="connsiteX6" fmla="*/ 19370 w 306753"/>
              <a:gd name="connsiteY6" fmla="*/ 121920 h 156754"/>
              <a:gd name="connsiteX7" fmla="*/ 1953 w 306753"/>
              <a:gd name="connsiteY7" fmla="*/ 69668 h 156754"/>
              <a:gd name="connsiteX8" fmla="*/ 36787 w 306753"/>
              <a:gd name="connsiteY8" fmla="*/ 139337 h 156754"/>
              <a:gd name="connsiteX9" fmla="*/ 62913 w 306753"/>
              <a:gd name="connsiteY9" fmla="*/ 156754 h 156754"/>
              <a:gd name="connsiteX10" fmla="*/ 115164 w 306753"/>
              <a:gd name="connsiteY10" fmla="*/ 130628 h 156754"/>
              <a:gd name="connsiteX11" fmla="*/ 141290 w 306753"/>
              <a:gd name="connsiteY11" fmla="*/ 113211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6753" h="156754">
                <a:moveTo>
                  <a:pt x="306753" y="0"/>
                </a:moveTo>
                <a:cubicBezTo>
                  <a:pt x="295141" y="2903"/>
                  <a:pt x="283846" y="7714"/>
                  <a:pt x="271918" y="8708"/>
                </a:cubicBezTo>
                <a:cubicBezTo>
                  <a:pt x="213989" y="13535"/>
                  <a:pt x="154939" y="7018"/>
                  <a:pt x="97747" y="17417"/>
                </a:cubicBezTo>
                <a:cubicBezTo>
                  <a:pt x="87449" y="19289"/>
                  <a:pt x="85011" y="34182"/>
                  <a:pt x="80330" y="43543"/>
                </a:cubicBezTo>
                <a:cubicBezTo>
                  <a:pt x="73366" y="57470"/>
                  <a:pt x="66636" y="91473"/>
                  <a:pt x="62913" y="104503"/>
                </a:cubicBezTo>
                <a:cubicBezTo>
                  <a:pt x="60391" y="113329"/>
                  <a:pt x="57107" y="121920"/>
                  <a:pt x="54204" y="130628"/>
                </a:cubicBezTo>
                <a:cubicBezTo>
                  <a:pt x="42593" y="127725"/>
                  <a:pt x="27159" y="131007"/>
                  <a:pt x="19370" y="121920"/>
                </a:cubicBezTo>
                <a:cubicBezTo>
                  <a:pt x="7422" y="107980"/>
                  <a:pt x="-4865" y="52622"/>
                  <a:pt x="1953" y="69668"/>
                </a:cubicBezTo>
                <a:cubicBezTo>
                  <a:pt x="10268" y="90457"/>
                  <a:pt x="19395" y="121945"/>
                  <a:pt x="36787" y="139337"/>
                </a:cubicBezTo>
                <a:cubicBezTo>
                  <a:pt x="44188" y="146738"/>
                  <a:pt x="54204" y="150948"/>
                  <a:pt x="62913" y="156754"/>
                </a:cubicBezTo>
                <a:cubicBezTo>
                  <a:pt x="137777" y="106844"/>
                  <a:pt x="43059" y="166680"/>
                  <a:pt x="115164" y="130628"/>
                </a:cubicBezTo>
                <a:cubicBezTo>
                  <a:pt x="124525" y="125947"/>
                  <a:pt x="141290" y="113211"/>
                  <a:pt x="141290" y="113211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57239" y="814039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Looking ahead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75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Is Peer Grading Accurate Enough?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456266"/>
            <a:ext cx="4047067" cy="4047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88357" y="3374812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Designed a probabilistic model that    </a:t>
            </a:r>
          </a:p>
          <a:p>
            <a:pPr marL="293688"/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the distributions for all random variables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625" y="4546115"/>
            <a:ext cx="437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284163"/>
            <a:r>
              <a:rPr lang="en-US" sz="18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Found the variable assignments that maximized the probability of our observed data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90534" y="1608666"/>
            <a:ext cx="4377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1.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Defined random variables for: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True grade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s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assignment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Observed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z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i</a:t>
            </a:r>
            <a:r>
              <a:rPr lang="en-US" sz="1800" i="1" baseline="30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score for assign 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i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Bias (</a:t>
            </a:r>
            <a:r>
              <a:rPr lang="en-US" sz="1800" i="1" dirty="0" err="1" smtClean="0">
                <a:ea typeface="Times New Roman" charset="0"/>
                <a:cs typeface="Times New Roman" charset="0"/>
              </a:rPr>
              <a:t>b</a:t>
            </a:r>
            <a:r>
              <a:rPr lang="en-US" sz="180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</a:p>
          <a:p>
            <a:pPr marL="285750" indent="7938">
              <a:buFont typeface="Arial" charset="0"/>
              <a:buChar char="•"/>
            </a:pPr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Variance (</a:t>
            </a:r>
            <a:r>
              <a:rPr lang="en-US" sz="1800" i="1" dirty="0" err="1">
                <a:ea typeface="Times New Roman" charset="0"/>
                <a:cs typeface="Times New Roman" charset="0"/>
              </a:rPr>
              <a:t>r</a:t>
            </a:r>
            <a:r>
              <a:rPr lang="en-US" sz="1800" i="1" baseline="-25000" dirty="0" err="1" smtClean="0">
                <a:ea typeface="Times New Roman" charset="0"/>
                <a:cs typeface="Times New Roman" charset="0"/>
              </a:rPr>
              <a:t>j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) for each grader </a:t>
            </a:r>
            <a:r>
              <a:rPr lang="en-US" sz="1800" i="1" dirty="0">
                <a:ea typeface="Times New Roman" charset="0"/>
                <a:cs typeface="Times New Roman" charset="0"/>
              </a:rPr>
              <a:t>j</a:t>
            </a:r>
            <a:endParaRPr lang="en-US" sz="1800" i="1" dirty="0" smtClean="0">
              <a:ea typeface="Times New Roman" charset="0"/>
              <a:cs typeface="Times New Roman" charset="0"/>
            </a:endParaRP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21214633">
            <a:off x="5609130" y="5634448"/>
            <a:ext cx="340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Inference or Machine Learning</a:t>
            </a:r>
            <a:endParaRPr lang="en-US" sz="1800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6911718" y="5277396"/>
            <a:ext cx="133531" cy="357052"/>
          </a:xfrm>
          <a:custGeom>
            <a:avLst/>
            <a:gdLst>
              <a:gd name="connsiteX0" fmla="*/ 124808 w 133531"/>
              <a:gd name="connsiteY0" fmla="*/ 357052 h 357052"/>
              <a:gd name="connsiteX1" fmla="*/ 116099 w 133531"/>
              <a:gd name="connsiteY1" fmla="*/ 322218 h 357052"/>
              <a:gd name="connsiteX2" fmla="*/ 98682 w 133531"/>
              <a:gd name="connsiteY2" fmla="*/ 278675 h 357052"/>
              <a:gd name="connsiteX3" fmla="*/ 89973 w 133531"/>
              <a:gd name="connsiteY3" fmla="*/ 226423 h 357052"/>
              <a:gd name="connsiteX4" fmla="*/ 81265 w 133531"/>
              <a:gd name="connsiteY4" fmla="*/ 200298 h 357052"/>
              <a:gd name="connsiteX5" fmla="*/ 63848 w 133531"/>
              <a:gd name="connsiteY5" fmla="*/ 130629 h 357052"/>
              <a:gd name="connsiteX6" fmla="*/ 46431 w 133531"/>
              <a:gd name="connsiteY6" fmla="*/ 34835 h 357052"/>
              <a:gd name="connsiteX7" fmla="*/ 20305 w 133531"/>
              <a:gd name="connsiteY7" fmla="*/ 52252 h 357052"/>
              <a:gd name="connsiteX8" fmla="*/ 55139 w 133531"/>
              <a:gd name="connsiteY8" fmla="*/ 0 h 357052"/>
              <a:gd name="connsiteX9" fmla="*/ 81265 w 133531"/>
              <a:gd name="connsiteY9" fmla="*/ 26126 h 357052"/>
              <a:gd name="connsiteX10" fmla="*/ 133516 w 133531"/>
              <a:gd name="connsiteY10" fmla="*/ 69669 h 357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531" h="357052">
                <a:moveTo>
                  <a:pt x="124808" y="357052"/>
                </a:moveTo>
                <a:cubicBezTo>
                  <a:pt x="121905" y="345441"/>
                  <a:pt x="119884" y="333573"/>
                  <a:pt x="116099" y="322218"/>
                </a:cubicBezTo>
                <a:cubicBezTo>
                  <a:pt x="111156" y="307388"/>
                  <a:pt x="102795" y="293757"/>
                  <a:pt x="98682" y="278675"/>
                </a:cubicBezTo>
                <a:cubicBezTo>
                  <a:pt x="94036" y="261640"/>
                  <a:pt x="93803" y="243660"/>
                  <a:pt x="89973" y="226423"/>
                </a:cubicBezTo>
                <a:cubicBezTo>
                  <a:pt x="87982" y="217462"/>
                  <a:pt x="83680" y="209154"/>
                  <a:pt x="81265" y="200298"/>
                </a:cubicBezTo>
                <a:cubicBezTo>
                  <a:pt x="74967" y="177204"/>
                  <a:pt x="67784" y="154241"/>
                  <a:pt x="63848" y="130629"/>
                </a:cubicBezTo>
                <a:cubicBezTo>
                  <a:pt x="52705" y="63778"/>
                  <a:pt x="58602" y="95692"/>
                  <a:pt x="46431" y="34835"/>
                </a:cubicBezTo>
                <a:cubicBezTo>
                  <a:pt x="-23340" y="104606"/>
                  <a:pt x="1102" y="85857"/>
                  <a:pt x="20305" y="52252"/>
                </a:cubicBezTo>
                <a:cubicBezTo>
                  <a:pt x="48424" y="3044"/>
                  <a:pt x="24097" y="31044"/>
                  <a:pt x="55139" y="0"/>
                </a:cubicBezTo>
                <a:cubicBezTo>
                  <a:pt x="63848" y="8709"/>
                  <a:pt x="71543" y="18565"/>
                  <a:pt x="81265" y="26126"/>
                </a:cubicBezTo>
                <a:cubicBezTo>
                  <a:pt x="135931" y="68644"/>
                  <a:pt x="133516" y="39185"/>
                  <a:pt x="133516" y="69669"/>
                </a:cubicBezTo>
              </a:path>
            </a:pathLst>
          </a:cu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7239" y="814039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Looking ahead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6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20511"/>
              </p:ext>
            </p:extLst>
          </p:nvPr>
        </p:nvGraphicFramePr>
        <p:xfrm>
          <a:off x="4495800" y="1128012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135845"/>
              </p:ext>
            </p:extLst>
          </p:nvPr>
        </p:nvGraphicFramePr>
        <p:xfrm>
          <a:off x="381000" y="1336344"/>
          <a:ext cx="4114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ight Arrow 5"/>
          <p:cNvSpPr/>
          <p:nvPr/>
        </p:nvSpPr>
        <p:spPr>
          <a:xfrm>
            <a:off x="4080164" y="3276600"/>
            <a:ext cx="1171240" cy="7320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19257" y="2654853"/>
            <a:ext cx="1244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99% within 10pp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7218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6581" y="1148011"/>
            <a:ext cx="321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After:</a:t>
            </a:r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Yes, With Probabilistic Modelling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3799" y="6341533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Tuned Models of Peer Assessment. C Piech, J Huang, A Ng, D </a:t>
            </a:r>
            <a:r>
              <a:rPr lang="en-US" sz="1800" dirty="0" err="1" smtClean="0"/>
              <a:t>Koller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17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2834916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Voilà, </a:t>
            </a:r>
            <a:r>
              <a:rPr lang="en-US" sz="4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c'est</a:t>
            </a:r>
            <a:r>
              <a:rPr lang="en-US" sz="4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tout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5981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382000" cy="51816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Utility is value of some choice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 options,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each with n consequences: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,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,..., </a:t>
            </a:r>
            <a:r>
              <a:rPr lang="en-US" altLang="zh-CN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c</a:t>
            </a:r>
            <a:r>
              <a:rPr lang="en-US" altLang="zh-CN" baseline="-25000" dirty="0" err="1">
                <a:solidFill>
                  <a:schemeClr val="tx1"/>
                </a:solidFill>
                <a:latin typeface="Arial" charset="0"/>
                <a:ea typeface="ＭＳ Ｐゴシック" charset="-128"/>
              </a:rPr>
              <a:t>n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One of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will occur with probability p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Each consequence has some value (utility): U(c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Which choice do you make?</a:t>
            </a:r>
          </a:p>
          <a:p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Example: Buy a $1 lottery ticket (for $1M prize)?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Probability of winning is 1/10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7</a:t>
            </a:r>
            <a:endParaRPr lang="en-US" altLang="zh-CN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buFont typeface="Wingdings" charset="2"/>
              <a:buChar char="§"/>
            </a:pPr>
            <a:r>
              <a:rPr lang="en-US" altLang="zh-CN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Buy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: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= win,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= lose, U(c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= 10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1, U(c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= -1</a:t>
            </a:r>
          </a:p>
          <a:p>
            <a:pPr lvl="1">
              <a:buFont typeface="Wingdings" charset="2"/>
              <a:buChar char="§"/>
            </a:pPr>
            <a:r>
              <a:rPr lang="en-US" altLang="zh-CN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Don</a:t>
            </a:r>
            <a:r>
              <a:rPr lang="en-US" altLang="en-US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b="1" u="sng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Buy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: 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= lose, U(c</a:t>
            </a:r>
            <a:r>
              <a:rPr lang="en-US" altLang="zh-CN" baseline="-25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= 0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E(buy) = 1/10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(10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– 1) + (1 – 1/10</a:t>
            </a:r>
            <a:r>
              <a:rPr lang="en-US" altLang="zh-CN" baseline="300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) (-1) 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  <a:sym typeface="Symbol" charset="2"/>
              </a:rPr>
              <a:t> -0.9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E(don</a:t>
            </a: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buy) = 1 (0) = 0</a:t>
            </a:r>
          </a:p>
          <a:p>
            <a:pPr lvl="1">
              <a:buFont typeface="Wingdings" charset="2"/>
              <a:buChar char="§"/>
            </a:pPr>
            <a:r>
              <a:rPr lang="en-US" altLang="en-US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“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You can</a:t>
            </a:r>
            <a:r>
              <a:rPr lang="en-US" altLang="en-US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lose if you don</a:t>
            </a:r>
            <a:r>
              <a:rPr lang="en-US" altLang="en-US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zh-CN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 play!</a:t>
            </a:r>
            <a:r>
              <a:rPr lang="en-US" altLang="en-US" i="1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”</a:t>
            </a:r>
            <a:endParaRPr lang="en-US" altLang="zh-CN" i="1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latin typeface="Century Gothic" charset="0"/>
              </a:rPr>
              <a:t>Utility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000" y="1219200"/>
            <a:ext cx="7543800" cy="4181475"/>
          </a:xfr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1000" y="5638800"/>
            <a:ext cx="8458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zh-CN" sz="2800" i="1" dirty="0">
                <a:latin typeface="Arial" charset="0"/>
              </a:rPr>
              <a:t>Lottery: A tax on people who are bad at math.</a:t>
            </a:r>
          </a:p>
          <a:p>
            <a:r>
              <a:rPr lang="en-US" altLang="zh-CN" sz="2800" dirty="0">
                <a:latin typeface="Arial" charset="0"/>
              </a:rPr>
              <a:t>				– Ambrose Bierce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And Then There’s This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Recall, Geometric Series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586" y="2185947"/>
            <a:ext cx="1727200" cy="140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586" y="4173187"/>
            <a:ext cx="1714500" cy="1054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47" y="5866315"/>
            <a:ext cx="3556000" cy="381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0" y="1156630"/>
            <a:ext cx="3873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11140</TotalTime>
  <Words>2631</Words>
  <Application>Microsoft Macintosh PowerPoint</Application>
  <PresentationFormat>On-screen Show (4:3)</PresentationFormat>
  <Paragraphs>587</Paragraphs>
  <Slides>65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1" baseType="lpstr">
      <vt:lpstr>Calibri</vt:lpstr>
      <vt:lpstr>Century Gothic</vt:lpstr>
      <vt:lpstr>Chalkboard</vt:lpstr>
      <vt:lpstr>Courier New</vt:lpstr>
      <vt:lpstr>Helvetica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Equation</vt:lpstr>
      <vt:lpstr>Excel.Chart.8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6130</cp:revision>
  <cp:lastPrinted>2002-11-15T22:37:08Z</cp:lastPrinted>
  <dcterms:created xsi:type="dcterms:W3CDTF">1998-09-02T00:01:18Z</dcterms:created>
  <dcterms:modified xsi:type="dcterms:W3CDTF">2016-04-11T20:10:02Z</dcterms:modified>
</cp:coreProperties>
</file>